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9" r:id="rId2"/>
    <p:sldId id="258" r:id="rId3"/>
    <p:sldId id="256" r:id="rId4"/>
    <p:sldId id="261" r:id="rId5"/>
    <p:sldId id="262" r:id="rId6"/>
    <p:sldId id="257" r:id="rId7"/>
    <p:sldId id="260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126" autoAdjust="0"/>
  </p:normalViewPr>
  <p:slideViewPr>
    <p:cSldViewPr snapToGrid="0"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17858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5195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109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12893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3696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0874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6203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3094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8204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9DE66E-7701-44B0-A69E-B937BC48D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A1D576-FED8-4908-966D-19E6C2696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EBE76C0-3FD8-462B-93DD-778F58D42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1D24A20-8A5C-4EA8-94B3-25B345CD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57C1ED2-17D9-4756-AE40-297BA047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509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4919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065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4087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12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1304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2385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640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5656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C3EB0BF-719A-4D26-940B-43F5AAF23DF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517B837-85F4-4FB8-8567-D848D80C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91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21e38390890277">
            <a:hlinkClick r:id="" action="ppaction://media"/>
            <a:extLst>
              <a:ext uri="{FF2B5EF4-FFF2-40B4-BE49-F238E27FC236}">
                <a16:creationId xmlns="" xmlns:a16="http://schemas.microsoft.com/office/drawing/2014/main" id="{3EBA1C01-3CD5-40AE-9F97-5DECFC4AA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705B355-5C59-41B0-980D-324A919F5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8BABCC-29B4-4362-9408-97A34216C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863" y="944786"/>
            <a:ext cx="7993948" cy="3807120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i="1" cap="none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«След войны </a:t>
            </a:r>
            <a:br>
              <a:rPr lang="ru-RU" b="1" i="1" cap="none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b="1" i="1" cap="none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 истории </a:t>
            </a:r>
            <a:br>
              <a:rPr lang="ru-RU" b="1" i="1" cap="none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b="1" i="1" cap="none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моей семьи»</a:t>
            </a:r>
            <a:r>
              <a:rPr lang="ru-RU" b="1" cap="none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cap="none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cap="none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1B23CFD-1F37-4172-B591-3A9F27555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747" y="4135602"/>
            <a:ext cx="7316390" cy="1913506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Подготовила Крук Мария, </a:t>
            </a:r>
          </a:p>
          <a:p>
            <a:r>
              <a:rPr lang="ru-RU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ученица 5 «А» класса </a:t>
            </a:r>
          </a:p>
          <a:p>
            <a:r>
              <a:rPr lang="ru-RU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ГУО «</a:t>
            </a:r>
            <a:r>
              <a:rPr lang="ru-RU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Верхнедвинская</a:t>
            </a:r>
            <a:r>
              <a:rPr lang="ru-RU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гимназия» </a:t>
            </a:r>
          </a:p>
          <a:p>
            <a:endParaRPr lang="ru-RU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67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4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6974EC2-3E7C-4BEB-B94B-F82D6F480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333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34600F6-845E-4E1B-AC18-658B830D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" y="14066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52F10BD-6913-4345-8C3A-6CE204C8F33B}"/>
              </a:ext>
            </a:extLst>
          </p:cNvPr>
          <p:cNvSpPr/>
          <p:nvPr/>
        </p:nvSpPr>
        <p:spPr>
          <a:xfrm>
            <a:off x="168813" y="225082"/>
            <a:ext cx="4754880" cy="33316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4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ru-RU" sz="28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Взрывы. Слёзы матерей. Крики детей.  Чёрное от дыма небо... Вот всё, что мог услышать и увидеть мой сверстник более 75 лет  назад.</a:t>
            </a:r>
          </a:p>
          <a:p>
            <a:r>
              <a:rPr lang="ru-RU" sz="28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1BF98E3-ABD1-4641-B630-8F771202B9B5}"/>
              </a:ext>
            </a:extLst>
          </p:cNvPr>
          <p:cNvSpPr/>
          <p:nvPr/>
        </p:nvSpPr>
        <p:spPr>
          <a:xfrm>
            <a:off x="168813" y="3443066"/>
            <a:ext cx="5584873" cy="30854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Но сейчас я, все мои родные и друзья живут в мирное, счастливое время. А о тех далёких и страшных годах я могу узнать только из книг, фильмов или из рассказов о моём прадедушке</a:t>
            </a:r>
          </a:p>
          <a:p>
            <a:r>
              <a:rPr lang="ru-RU" sz="28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Николае Васильевиче  Круке</a:t>
            </a:r>
          </a:p>
        </p:txBody>
      </p:sp>
    </p:spTree>
    <p:extLst>
      <p:ext uri="{BB962C8B-B14F-4D97-AF65-F5344CB8AC3E}">
        <p14:creationId xmlns:p14="http://schemas.microsoft.com/office/powerpoint/2010/main" val="28542369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4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4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5EBA96C-78D8-4731-8607-4D256265B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397"/>
            <a:ext cx="9144000" cy="699486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80AAA85-5350-4B08-BD4D-4BFFF9842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65" y="0"/>
            <a:ext cx="5518521" cy="811002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4000" cap="none" dirty="0">
                <a:solidFill>
                  <a:srgbClr val="002060"/>
                </a:solidFill>
              </a:rPr>
              <a:t>       </a:t>
            </a:r>
            <a:r>
              <a:rPr lang="ru-RU" sz="3600" cap="none" dirty="0">
                <a:solidFill>
                  <a:srgbClr val="002060"/>
                </a:solidFill>
              </a:rPr>
              <a:t>Мой прадедушка </a:t>
            </a:r>
            <a:r>
              <a:rPr lang="ru-RU" sz="3600" b="1" cap="none" dirty="0">
                <a:solidFill>
                  <a:srgbClr val="002060"/>
                </a:solidFill>
              </a:rPr>
              <a:t>Крук Николай Васильевич</a:t>
            </a:r>
            <a:r>
              <a:rPr lang="ru-RU" sz="3600" cap="none" dirty="0">
                <a:solidFill>
                  <a:srgbClr val="002060"/>
                </a:solidFill>
              </a:rPr>
              <a:t>     родился 1 июня 1922 года.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3600" cap="none" dirty="0">
                <a:solidFill>
                  <a:srgbClr val="002060"/>
                </a:solidFill>
              </a:rPr>
              <a:t>       В августе 1944 года был призван в ряды Советской Армии </a:t>
            </a:r>
            <a:r>
              <a:rPr lang="ru-RU" sz="3600" cap="none" dirty="0" err="1" smtClean="0">
                <a:solidFill>
                  <a:srgbClr val="002060"/>
                </a:solidFill>
              </a:rPr>
              <a:t>Дисненским</a:t>
            </a:r>
            <a:r>
              <a:rPr lang="ru-RU" sz="3600" cap="none" dirty="0" smtClean="0">
                <a:solidFill>
                  <a:srgbClr val="002060"/>
                </a:solidFill>
              </a:rPr>
              <a:t>   </a:t>
            </a:r>
            <a:r>
              <a:rPr lang="ru-RU" sz="800" cap="none" dirty="0">
                <a:solidFill>
                  <a:srgbClr val="002060"/>
                </a:solidFill>
              </a:rPr>
              <a:t>.</a:t>
            </a:r>
            <a:r>
              <a:rPr lang="ru-RU" sz="3600" cap="none" dirty="0">
                <a:solidFill>
                  <a:srgbClr val="002060"/>
                </a:solidFill>
              </a:rPr>
              <a:t> райвоенкоматом</a:t>
            </a:r>
          </a:p>
          <a:p>
            <a:pPr marL="0" indent="0" algn="just">
              <a:buNone/>
            </a:pPr>
            <a:endParaRPr lang="ru-RU" sz="4000" cap="none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4000" cap="none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6A28FD1-7D1A-47D9-8C96-8F1CCF9EBA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2948"/>
          <a:stretch/>
        </p:blipFill>
        <p:spPr>
          <a:xfrm rot="16200000">
            <a:off x="5239721" y="1981024"/>
            <a:ext cx="4169012" cy="2895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0557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6F819015-48BA-493A-A473-6FD66B99B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97E6F4-D565-41B1-A164-17D337FA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87" y="986608"/>
            <a:ext cx="8147274" cy="4529797"/>
          </a:xfrm>
        </p:spPr>
        <p:txBody>
          <a:bodyPr/>
          <a:lstStyle/>
          <a:p>
            <a:pPr algn="just"/>
            <a:r>
              <a:rPr lang="ru-RU" cap="none" dirty="0">
                <a:solidFill>
                  <a:srgbClr val="002060"/>
                </a:solidFill>
              </a:rPr>
              <a:t>	</a:t>
            </a:r>
            <a:r>
              <a:rPr lang="ru-RU" sz="3600" cap="none" dirty="0">
                <a:solidFill>
                  <a:srgbClr val="C00000"/>
                </a:solidFill>
              </a:rPr>
              <a:t>21 декабря 1944 года </a:t>
            </a:r>
            <a:r>
              <a:rPr lang="ru-RU" sz="3600" cap="none" dirty="0">
                <a:solidFill>
                  <a:srgbClr val="002060"/>
                </a:solidFill>
              </a:rPr>
              <a:t>во время боевой наступательной операции в районе одного из </a:t>
            </a:r>
            <a:r>
              <a:rPr lang="ru-RU" sz="3600" cap="none" dirty="0">
                <a:solidFill>
                  <a:srgbClr val="C00000"/>
                </a:solidFill>
              </a:rPr>
              <a:t>латвийских хуторов</a:t>
            </a:r>
            <a:r>
              <a:rPr lang="ru-RU" sz="3600" b="1" cap="none" dirty="0">
                <a:solidFill>
                  <a:srgbClr val="C00000"/>
                </a:solidFill>
              </a:rPr>
              <a:t> прадедушка первым пошёл в атаку</a:t>
            </a:r>
            <a:r>
              <a:rPr lang="ru-RU" sz="3600" cap="none" dirty="0">
                <a:solidFill>
                  <a:srgbClr val="002060"/>
                </a:solidFill>
              </a:rPr>
              <a:t>, тем самым воодушевляя остальных бойцов. 	Он смело бежал вперёд, сражаясь с вражеской</a:t>
            </a:r>
            <a:r>
              <a:rPr lang="ru-RU" sz="2000" cap="none" dirty="0">
                <a:solidFill>
                  <a:srgbClr val="002060"/>
                </a:solidFill>
              </a:rPr>
              <a:t> </a:t>
            </a:r>
            <a:r>
              <a:rPr lang="ru-RU" sz="3600" cap="none" dirty="0">
                <a:solidFill>
                  <a:srgbClr val="002060"/>
                </a:solidFill>
              </a:rPr>
              <a:t>силой…</a:t>
            </a:r>
            <a:br>
              <a:rPr lang="ru-RU" sz="3600" cap="none" dirty="0">
                <a:solidFill>
                  <a:srgbClr val="002060"/>
                </a:solidFill>
              </a:rPr>
            </a:br>
            <a:r>
              <a:rPr lang="ru-RU" sz="3600" cap="none" dirty="0">
                <a:solidFill>
                  <a:srgbClr val="002060"/>
                </a:solidFill>
              </a:rPr>
              <a:t>В том бою Николай               </a:t>
            </a:r>
            <a:r>
              <a:rPr lang="ru-RU" sz="900" cap="none" dirty="0">
                <a:solidFill>
                  <a:srgbClr val="002060"/>
                </a:solidFill>
              </a:rPr>
              <a:t>.</a:t>
            </a:r>
            <a:r>
              <a:rPr lang="ru-RU" sz="3600" cap="none" dirty="0">
                <a:solidFill>
                  <a:srgbClr val="002060"/>
                </a:solidFill>
              </a:rPr>
              <a:t>       </a:t>
            </a:r>
            <a:br>
              <a:rPr lang="ru-RU" sz="3600" cap="none" dirty="0">
                <a:solidFill>
                  <a:srgbClr val="002060"/>
                </a:solidFill>
              </a:rPr>
            </a:br>
            <a:r>
              <a:rPr lang="ru-RU" sz="3600" cap="none" dirty="0">
                <a:solidFill>
                  <a:srgbClr val="002060"/>
                </a:solidFill>
              </a:rPr>
              <a:t>Васильевич лично            . </a:t>
            </a:r>
            <a:br>
              <a:rPr lang="ru-RU" sz="3600" cap="none" dirty="0">
                <a:solidFill>
                  <a:srgbClr val="002060"/>
                </a:solidFill>
              </a:rPr>
            </a:br>
            <a:r>
              <a:rPr lang="ru-RU" sz="3600" cap="none" dirty="0">
                <a:solidFill>
                  <a:srgbClr val="002060"/>
                </a:solidFill>
              </a:rPr>
              <a:t>убил 2х                     . </a:t>
            </a:r>
            <a:br>
              <a:rPr lang="ru-RU" sz="3600" cap="none" dirty="0">
                <a:solidFill>
                  <a:srgbClr val="002060"/>
                </a:solidFill>
              </a:rPr>
            </a:br>
            <a:r>
              <a:rPr lang="ru-RU" sz="3600" cap="none" dirty="0">
                <a:solidFill>
                  <a:srgbClr val="002060"/>
                </a:solidFill>
              </a:rPr>
              <a:t>вражеских солдат               .     </a:t>
            </a:r>
            <a:br>
              <a:rPr lang="ru-RU" sz="3600" cap="none" dirty="0">
                <a:solidFill>
                  <a:srgbClr val="002060"/>
                </a:solidFill>
              </a:rPr>
            </a:br>
            <a:endParaRPr lang="ru-RU" cap="none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BEA7178-B380-44B2-9AF4-2F26F2952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609" y="3886422"/>
            <a:ext cx="4286250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714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45297E-600A-455A-8539-B1F14A82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97E6F4-D565-41B1-A164-17D337FA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77" y="56267"/>
            <a:ext cx="8681846" cy="4392636"/>
          </a:xfrm>
        </p:spPr>
        <p:txBody>
          <a:bodyPr/>
          <a:lstStyle/>
          <a:p>
            <a:r>
              <a:rPr lang="ru-RU" cap="none" dirty="0">
                <a:solidFill>
                  <a:srgbClr val="002060"/>
                </a:solidFill>
              </a:rPr>
              <a:t>	</a:t>
            </a:r>
            <a:r>
              <a:rPr lang="ru-RU" sz="3600" cap="none" dirty="0">
                <a:solidFill>
                  <a:srgbClr val="002060"/>
                </a:solidFill>
              </a:rPr>
              <a:t>Именно за это </a:t>
            </a:r>
            <a:r>
              <a:rPr lang="ru-RU" sz="3600" i="1" cap="none" dirty="0">
                <a:solidFill>
                  <a:srgbClr val="002060"/>
                </a:solidFill>
              </a:rPr>
              <a:t>«приказом по 1254 стрелковому ордена Александра Невского полку 378 стрелковой Новгородской дивизии 1-го Прибалтийского фронта от 4 января 1945 года» </a:t>
            </a:r>
            <a:r>
              <a:rPr lang="ru-RU" sz="3600" b="1" cap="none" dirty="0">
                <a:solidFill>
                  <a:srgbClr val="C00000"/>
                </a:solidFill>
              </a:rPr>
              <a:t>стрелок 2-й стрелковой роты рядовой Крук Николай Васильевич </a:t>
            </a:r>
            <a:r>
              <a:rPr lang="ru-RU" sz="3600" cap="none" dirty="0">
                <a:solidFill>
                  <a:srgbClr val="002060"/>
                </a:solidFill>
              </a:rPr>
              <a:t>был награждён медалью </a:t>
            </a:r>
            <a:r>
              <a:rPr lang="ru-RU" sz="3600" b="1" cap="none" dirty="0">
                <a:solidFill>
                  <a:srgbClr val="002060"/>
                </a:solidFill>
              </a:rPr>
              <a:t>«За отвагу»  </a:t>
            </a:r>
            <a:endParaRPr lang="ru-RU" b="1" cap="none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835BBFD-8D34-4722-BE0D-DEDA0BA66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69473"/>
            <a:ext cx="4051495" cy="269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021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CB735BE-70EC-4D25-8DCE-6E8E2579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DFD567-0330-4CE1-AF93-C45D52A9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D48F371-4CF3-4C13-8DAD-B877AA256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331" y="456926"/>
            <a:ext cx="7797662" cy="3311189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Медаль «За отвагу»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и строка в наградном списке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9ED5D76-DA48-4DFD-A0D5-3C68E92C6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1236">
            <a:off x="787791" y="3918336"/>
            <a:ext cx="7568418" cy="231633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7C8DECA-9A68-4247-9A45-18A611C2FF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5" r="17938"/>
          <a:stretch/>
        </p:blipFill>
        <p:spPr>
          <a:xfrm>
            <a:off x="1021760" y="172192"/>
            <a:ext cx="2152357" cy="353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249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4803B664-1E0C-4E22-A6DC-5C77D792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82E6643F-E81B-4521-AA81-F8B049E652EE}"/>
              </a:ext>
            </a:extLst>
          </p:cNvPr>
          <p:cNvSpPr txBox="1">
            <a:spLocks/>
          </p:cNvSpPr>
          <p:nvPr/>
        </p:nvSpPr>
        <p:spPr>
          <a:xfrm>
            <a:off x="605006" y="766009"/>
            <a:ext cx="7933988" cy="4167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cap="none" dirty="0">
                <a:solidFill>
                  <a:srgbClr val="002060"/>
                </a:solidFill>
              </a:rPr>
              <a:t>	</a:t>
            </a:r>
            <a:r>
              <a:rPr lang="ru-RU" sz="3600" cap="none" dirty="0">
                <a:solidFill>
                  <a:srgbClr val="002060"/>
                </a:solidFill>
              </a:rPr>
              <a:t>Также Николай Васильевич Крук активно участвовал в освобождении Риги, где был ранен. </a:t>
            </a:r>
          </a:p>
          <a:p>
            <a:pPr algn="just"/>
            <a:r>
              <a:rPr lang="ru-RU" sz="3600" cap="none" dirty="0">
                <a:solidFill>
                  <a:srgbClr val="002060"/>
                </a:solidFill>
              </a:rPr>
              <a:t>	7 января 1945 года </a:t>
            </a:r>
          </a:p>
          <a:p>
            <a:pPr algn="just"/>
            <a:r>
              <a:rPr lang="ru-RU" sz="3600" cap="none" dirty="0">
                <a:solidFill>
                  <a:srgbClr val="002060"/>
                </a:solidFill>
              </a:rPr>
              <a:t>был награждён медалью </a:t>
            </a:r>
          </a:p>
          <a:p>
            <a:pPr algn="just"/>
            <a:r>
              <a:rPr lang="ru-RU" sz="3600" b="1" cap="none" dirty="0">
                <a:solidFill>
                  <a:srgbClr val="C00000"/>
                </a:solidFill>
              </a:rPr>
              <a:t>«За боевые заслуги»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12554CA-EC44-4507-BE7C-237E3F26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296" y="2559640"/>
            <a:ext cx="2020134" cy="36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381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F39FB0-32A3-462D-88C6-86EAA3ADE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8606ACE8-A500-477A-A4E2-A5722C57B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5D0B1F-2012-4D74-926D-F9C438FBE7D9}"/>
              </a:ext>
            </a:extLst>
          </p:cNvPr>
          <p:cNvSpPr txBox="1"/>
          <p:nvPr/>
        </p:nvSpPr>
        <p:spPr>
          <a:xfrm>
            <a:off x="2180491" y="685801"/>
            <a:ext cx="65475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	После демобилизации прадедушка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Николай Васильевич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 женился на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Стефаниде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Васильевне.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 В семье у них было 6 детей. </a:t>
            </a:r>
          </a:p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</a:p>
          <a:p>
            <a:pPr algn="just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Несмотря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на ранения, полученные во время войны, Николай Васильевич продолжал работать и в мирное время</a:t>
            </a:r>
          </a:p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127149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E24B01-8982-41D3-8CB1-B8CC76A4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67C40DD-F9C7-46F8-900F-4D27984AF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EF36F75-DAF9-4CB4-8D7C-046CD864C6A2}"/>
              </a:ext>
            </a:extLst>
          </p:cNvPr>
          <p:cNvSpPr txBox="1"/>
          <p:nvPr/>
        </p:nvSpPr>
        <p:spPr>
          <a:xfrm>
            <a:off x="1660106" y="295422"/>
            <a:ext cx="69695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		По рассказам моего дедушки Николая Николаевича я поняла, что прадедушка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был очень смелым, трудолюбивым и добрым человеком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/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         В нашей семье и в семьях всех родных Николая Васильевича,   </a:t>
            </a:r>
          </a:p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даже после его смерти, </a:t>
            </a:r>
          </a:p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  бережно сохраняется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память </a:t>
            </a:r>
          </a:p>
          <a:p>
            <a:pPr algn="just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    о мужестве и отваге,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      проявленных в годы войны</a:t>
            </a:r>
          </a:p>
          <a:p>
            <a:pPr algn="just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09726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25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976</TotalTime>
  <Words>84</Words>
  <Application>Microsoft Office PowerPoint</Application>
  <PresentationFormat>Экран (4:3)</PresentationFormat>
  <Paragraphs>31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Главное мероприятие</vt:lpstr>
      <vt:lpstr>«След войны  в истории  моей семьи» </vt:lpstr>
      <vt:lpstr>Презентация PowerPoint</vt:lpstr>
      <vt:lpstr>Презентация PowerPoint</vt:lpstr>
      <vt:lpstr> 21 декабря 1944 года во время боевой наступательной операции в районе одного из латвийских хуторов прадедушка первым пошёл в атаку, тем самым воодушевляя остальных бойцов.  Он смело бежал вперёд, сражаясь с вражеской силой… В том бою Николай               .        Васильевич лично            .  убил 2х                     .  вражеских солдат               .      </vt:lpstr>
      <vt:lpstr> Именно за это «приказом по 1254 стрелковому ордена Александра Невского полку 378 стрелковой Новгородской дивизии 1-го Прибалтийского фронта от 4 января 1945 года» стрелок 2-й стрелковой роты рядовой Крук Николай Васильевич был награждён медалью «За отвагу»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Danilovich</cp:lastModifiedBy>
  <cp:revision>38</cp:revision>
  <dcterms:created xsi:type="dcterms:W3CDTF">2020-04-10T07:14:25Z</dcterms:created>
  <dcterms:modified xsi:type="dcterms:W3CDTF">2020-04-14T08:05:31Z</dcterms:modified>
</cp:coreProperties>
</file>