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70" r:id="rId7"/>
    <p:sldId id="260" r:id="rId8"/>
    <p:sldId id="271" r:id="rId9"/>
    <p:sldId id="262" r:id="rId10"/>
    <p:sldId id="273" r:id="rId11"/>
    <p:sldId id="272" r:id="rId12"/>
    <p:sldId id="263" r:id="rId13"/>
    <p:sldId id="274" r:id="rId14"/>
    <p:sldId id="275" r:id="rId15"/>
    <p:sldId id="264"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25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305845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A0C9C2-2999-486F-846E-A2C9F2C5C40D}" type="datetimeFigureOut">
              <a:rPr lang="ru-RU" smtClean="0"/>
              <a:t>17.04.2020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137331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2999502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9E8E2-36D1-4477-90A2-24A7CC272184}"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95493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92989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A0C9C2-2999-486F-846E-A2C9F2C5C40D}" type="datetimeFigureOut">
              <a:rPr lang="ru-RU" smtClean="0"/>
              <a:t>17.04.2020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604832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A0C9C2-2999-486F-846E-A2C9F2C5C40D}" type="datetimeFigureOut">
              <a:rPr lang="ru-RU" smtClean="0"/>
              <a:t>17.04.2020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47261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131342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254306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140868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342886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A0C9C2-2999-486F-846E-A2C9F2C5C40D}" type="datetimeFigureOut">
              <a:rPr lang="ru-RU" smtClean="0"/>
              <a:t>17.04.2020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377502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A0C9C2-2999-486F-846E-A2C9F2C5C40D}" type="datetimeFigureOut">
              <a:rPr lang="ru-RU" smtClean="0"/>
              <a:t>17.04.2020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59020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38434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293432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18A0C9C2-2999-486F-846E-A2C9F2C5C40D}" type="datetimeFigureOut">
              <a:rPr lang="ru-RU" smtClean="0"/>
              <a:t>17.04.2020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321348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8A0C9C2-2999-486F-846E-A2C9F2C5C40D}" type="datetimeFigureOut">
              <a:rPr lang="ru-RU" smtClean="0"/>
              <a:t>17.04.2020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809E8E2-36D1-4477-90A2-24A7CC272184}" type="slidenum">
              <a:rPr lang="ru-RU" smtClean="0"/>
              <a:t>‹#›</a:t>
            </a:fld>
            <a:endParaRPr lang="ru-RU"/>
          </a:p>
        </p:txBody>
      </p:sp>
    </p:spTree>
    <p:extLst>
      <p:ext uri="{BB962C8B-B14F-4D97-AF65-F5344CB8AC3E}">
        <p14:creationId xmlns:p14="http://schemas.microsoft.com/office/powerpoint/2010/main" val="282034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8A0C9C2-2999-486F-846E-A2C9F2C5C40D}" type="datetimeFigureOut">
              <a:rPr lang="ru-RU" smtClean="0"/>
              <a:t>17.04.2020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809E8E2-36D1-4477-90A2-24A7CC272184}" type="slidenum">
              <a:rPr lang="ru-RU" smtClean="0"/>
              <a:t>‹#›</a:t>
            </a:fld>
            <a:endParaRPr lang="ru-RU"/>
          </a:p>
        </p:txBody>
      </p:sp>
    </p:spTree>
    <p:extLst>
      <p:ext uri="{BB962C8B-B14F-4D97-AF65-F5344CB8AC3E}">
        <p14:creationId xmlns:p14="http://schemas.microsoft.com/office/powerpoint/2010/main" val="10368085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B77E86-A108-4CF0-A3A8-07099810E094}"/>
              </a:ext>
            </a:extLst>
          </p:cNvPr>
          <p:cNvSpPr>
            <a:spLocks noGrp="1"/>
          </p:cNvSpPr>
          <p:nvPr>
            <p:ph type="ctrTitle"/>
          </p:nvPr>
        </p:nvSpPr>
        <p:spPr>
          <a:xfrm>
            <a:off x="1504578" y="1541929"/>
            <a:ext cx="8825658" cy="3329581"/>
          </a:xfrm>
        </p:spPr>
        <p:txBody>
          <a:bodyPr/>
          <a:lstStyle/>
          <a:p>
            <a:pPr algn="ctr"/>
            <a:r>
              <a:rPr lang="ru-RU" sz="8800" b="1" dirty="0"/>
              <a:t>«След войны </a:t>
            </a:r>
            <a:r>
              <a:rPr lang="en-US" sz="8800" b="1" dirty="0" smtClean="0"/>
              <a:t/>
            </a:r>
            <a:br>
              <a:rPr lang="en-US" sz="8800" b="1" dirty="0" smtClean="0"/>
            </a:br>
            <a:r>
              <a:rPr lang="ru-RU" sz="8800" b="1" dirty="0" smtClean="0"/>
              <a:t>в </a:t>
            </a:r>
            <a:r>
              <a:rPr lang="ru-RU" sz="8800" b="1" dirty="0"/>
              <a:t>истории моей семьи</a:t>
            </a:r>
            <a:r>
              <a:rPr lang="ru-RU" sz="8800" b="1" dirty="0" smtClean="0"/>
              <a:t>»</a:t>
            </a:r>
            <a:endParaRPr lang="ru-RU" sz="8800" b="1" dirty="0"/>
          </a:p>
        </p:txBody>
      </p:sp>
      <p:sp>
        <p:nvSpPr>
          <p:cNvPr id="3" name="Подзаголовок 2">
            <a:extLst>
              <a:ext uri="{FF2B5EF4-FFF2-40B4-BE49-F238E27FC236}">
                <a16:creationId xmlns:a16="http://schemas.microsoft.com/office/drawing/2014/main" xmlns="" id="{0431414D-9D9A-47C7-B84A-23E3F7E32238}"/>
              </a:ext>
            </a:extLst>
          </p:cNvPr>
          <p:cNvSpPr>
            <a:spLocks noGrp="1"/>
          </p:cNvSpPr>
          <p:nvPr>
            <p:ph type="subTitle" idx="1"/>
          </p:nvPr>
        </p:nvSpPr>
        <p:spPr>
          <a:xfrm>
            <a:off x="1612155" y="5194238"/>
            <a:ext cx="8825658" cy="861420"/>
          </a:xfrm>
        </p:spPr>
        <p:txBody>
          <a:bodyPr>
            <a:normAutofit/>
          </a:bodyPr>
          <a:lstStyle/>
          <a:p>
            <a:pPr algn="ctr">
              <a:lnSpc>
                <a:spcPct val="115000"/>
              </a:lnSpc>
            </a:pPr>
            <a:r>
              <a:rPr lang="ru-RU" b="1" dirty="0">
                <a:solidFill>
                  <a:schemeClr val="accent1">
                    <a:lumMod val="20000"/>
                    <a:lumOff val="80000"/>
                  </a:schemeClr>
                </a:solidFill>
                <a:latin typeface="Times New Roman" panose="02020603050405020304" pitchFamily="18" charset="0"/>
                <a:cs typeface="Times New Roman" panose="02020603050405020304" pitchFamily="18" charset="0"/>
              </a:rPr>
              <a:t>Выполнил: </a:t>
            </a:r>
            <a:r>
              <a:rPr lang="ru-RU" b="1" dirty="0" err="1">
                <a:solidFill>
                  <a:schemeClr val="accent1">
                    <a:lumMod val="20000"/>
                    <a:lumOff val="80000"/>
                  </a:schemeClr>
                </a:solidFill>
                <a:latin typeface="Times New Roman" panose="02020603050405020304" pitchFamily="18" charset="0"/>
                <a:cs typeface="Times New Roman" panose="02020603050405020304" pitchFamily="18" charset="0"/>
              </a:rPr>
              <a:t>Иванчик</a:t>
            </a:r>
            <a:r>
              <a:rPr lang="ru-RU" b="1" dirty="0">
                <a:solidFill>
                  <a:schemeClr val="accent1">
                    <a:lumMod val="20000"/>
                    <a:lumOff val="80000"/>
                  </a:schemeClr>
                </a:solidFill>
                <a:latin typeface="Times New Roman" panose="02020603050405020304" pitchFamily="18" charset="0"/>
                <a:cs typeface="Times New Roman" panose="02020603050405020304" pitchFamily="18" charset="0"/>
              </a:rPr>
              <a:t> Павел, </a:t>
            </a:r>
            <a:r>
              <a:rPr lang="ru-RU" b="1" dirty="0" smtClean="0">
                <a:solidFill>
                  <a:schemeClr val="accent1">
                    <a:lumMod val="20000"/>
                    <a:lumOff val="80000"/>
                  </a:schemeClr>
                </a:solidFill>
                <a:latin typeface="Times New Roman" panose="02020603050405020304" pitchFamily="18" charset="0"/>
                <a:cs typeface="Times New Roman" panose="02020603050405020304" pitchFamily="18" charset="0"/>
              </a:rPr>
              <a:t> Учащийся </a:t>
            </a:r>
            <a:r>
              <a:rPr lang="en-US" b="1" dirty="0" smtClean="0">
                <a:solidFill>
                  <a:schemeClr val="accent1">
                    <a:lumMod val="20000"/>
                    <a:lumOff val="80000"/>
                  </a:schemeClr>
                </a:solidFill>
                <a:latin typeface="Times New Roman" panose="02020603050405020304" pitchFamily="18" charset="0"/>
                <a:cs typeface="Times New Roman" panose="02020603050405020304" pitchFamily="18" charset="0"/>
              </a:rPr>
              <a:t>IX</a:t>
            </a:r>
            <a:r>
              <a:rPr lang="ru-RU" b="1" dirty="0" smtClean="0">
                <a:solidFill>
                  <a:schemeClr val="accent1">
                    <a:lumMod val="20000"/>
                    <a:lumOff val="80000"/>
                  </a:schemeClr>
                </a:solidFill>
                <a:latin typeface="Times New Roman" panose="02020603050405020304" pitchFamily="18" charset="0"/>
                <a:cs typeface="Times New Roman" panose="02020603050405020304" pitchFamily="18" charset="0"/>
              </a:rPr>
              <a:t> </a:t>
            </a:r>
            <a:r>
              <a:rPr lang="ru-RU" b="1" dirty="0">
                <a:solidFill>
                  <a:schemeClr val="accent1">
                    <a:lumMod val="20000"/>
                    <a:lumOff val="80000"/>
                  </a:schemeClr>
                </a:solidFill>
                <a:latin typeface="Times New Roman" panose="02020603050405020304" pitchFamily="18" charset="0"/>
                <a:cs typeface="Times New Roman" panose="02020603050405020304" pitchFamily="18" charset="0"/>
              </a:rPr>
              <a:t>класса</a:t>
            </a:r>
            <a:endParaRPr lang="ru-RU" dirty="0"/>
          </a:p>
        </p:txBody>
      </p:sp>
    </p:spTree>
    <p:extLst>
      <p:ext uri="{BB962C8B-B14F-4D97-AF65-F5344CB8AC3E}">
        <p14:creationId xmlns:p14="http://schemas.microsoft.com/office/powerpoint/2010/main" val="1617580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F3C506-BB95-4FD5-8BA8-ED4B5B3E27DD}"/>
              </a:ext>
            </a:extLst>
          </p:cNvPr>
          <p:cNvSpPr>
            <a:spLocks noGrp="1"/>
          </p:cNvSpPr>
          <p:nvPr>
            <p:ph idx="1"/>
          </p:nvPr>
        </p:nvSpPr>
        <p:spPr>
          <a:xfrm>
            <a:off x="161365" y="117446"/>
            <a:ext cx="11793070" cy="6130953"/>
          </a:xfrm>
        </p:spPr>
        <p:txBody>
          <a:bodyPr>
            <a:noAutofit/>
          </a:bodyPr>
          <a:lstStyle/>
          <a:p>
            <a:pPr marL="0" indent="457200" algn="just">
              <a:lnSpc>
                <a:spcPct val="120000"/>
              </a:lnSpc>
              <a:spcBef>
                <a:spcPts val="0"/>
              </a:spcBef>
              <a:buNone/>
            </a:pPr>
            <a:r>
              <a:rPr lang="ru-RU" sz="1700" dirty="0"/>
              <a:t>Партизаны часто совершали диверсии на железной дороге: «Однажды ходили закладывать мину между Верхнедвинском и </a:t>
            </a:r>
            <a:r>
              <a:rPr lang="ru-RU" sz="1700" dirty="0" err="1"/>
              <a:t>Бигосово</a:t>
            </a:r>
            <a:r>
              <a:rPr lang="ru-RU" sz="1700" dirty="0"/>
              <a:t>. В тот раз поезд не взорвался, просто был поврежден. После подрыва пришлось быстро растаскивать рельсы, мне тогда обе ноги повредили, уронив на них шпалу. До сих пор отметины остались». Чтобы остановить немцев, которые могли пойти на выручку своих, партизаны блокировали дорогу около станции </a:t>
            </a:r>
            <a:r>
              <a:rPr lang="ru-RU" sz="1700" dirty="0" err="1"/>
              <a:t>Нащекино</a:t>
            </a:r>
            <a:r>
              <a:rPr lang="ru-RU" sz="1700" dirty="0"/>
              <a:t>. Это была серьезная операция: в тот день и ночь с боями прошли 115 км до своей базы в деревне Горелики </a:t>
            </a:r>
            <a:r>
              <a:rPr lang="ru-RU" sz="1700" dirty="0" err="1"/>
              <a:t>Пустошкинского</a:t>
            </a:r>
            <a:r>
              <a:rPr lang="ru-RU" sz="1700" dirty="0"/>
              <a:t> района. Осенью 1943 года бригаде потребовалось переместиться под Дретунь. Во время дежурства в ночь с 6 на 7 ноября Анатолий </a:t>
            </a:r>
            <a:r>
              <a:rPr lang="ru-RU" sz="1700" dirty="0" err="1"/>
              <a:t>Ковзель</a:t>
            </a:r>
            <a:r>
              <a:rPr lang="ru-RU" sz="1700" dirty="0"/>
              <a:t> встретил красноармейцев, которые взяли Невель, прорвали линию фронта и вышли в </a:t>
            </a:r>
            <a:r>
              <a:rPr lang="ru-RU" sz="1700" dirty="0" err="1"/>
              <a:t>Россонский</a:t>
            </a:r>
            <a:r>
              <a:rPr lang="ru-RU" sz="1700" dirty="0"/>
              <a:t> район. Просился с ними на фронт, но ему приказали отправляться во вражеский тыл, где остался партизанский </a:t>
            </a:r>
            <a:r>
              <a:rPr lang="ru-RU" sz="1700" dirty="0" err="1"/>
              <a:t>хозотряд</a:t>
            </a:r>
            <a:r>
              <a:rPr lang="ru-RU" sz="1700" dirty="0"/>
              <a:t>.</a:t>
            </a:r>
          </a:p>
          <a:p>
            <a:pPr marL="0" indent="457200" algn="just">
              <a:lnSpc>
                <a:spcPct val="120000"/>
              </a:lnSpc>
              <a:spcBef>
                <a:spcPts val="0"/>
              </a:spcBef>
              <a:buNone/>
            </a:pPr>
            <a:r>
              <a:rPr lang="ru-RU" sz="1700" dirty="0"/>
              <a:t>Хотели перейти озеро </a:t>
            </a:r>
            <a:r>
              <a:rPr lang="ru-RU" sz="1700" dirty="0" err="1"/>
              <a:t>Нещердо</a:t>
            </a:r>
            <a:r>
              <a:rPr lang="ru-RU" sz="1700" dirty="0"/>
              <a:t> по льду, но путь был перекрыт немцами. 23 декабря пошли другим маршрутом, намного южнее. На противоположном берегу Дриссы обнаружилась вражеская засада. Оказывается, чтобы закрыть прорыв на линии фронта, фашисты развернули очередную карательную экспедицию в </a:t>
            </a:r>
            <a:r>
              <a:rPr lang="ru-RU" sz="1700" dirty="0" err="1"/>
              <a:t>Освейском</a:t>
            </a:r>
            <a:r>
              <a:rPr lang="ru-RU" sz="1700" dirty="0"/>
              <a:t>, </a:t>
            </a:r>
            <a:r>
              <a:rPr lang="ru-RU" sz="1700" dirty="0" err="1"/>
              <a:t>Дриссенском</a:t>
            </a:r>
            <a:r>
              <a:rPr lang="ru-RU" sz="1700" dirty="0"/>
              <a:t> и </a:t>
            </a:r>
            <a:r>
              <a:rPr lang="ru-RU" sz="1700" dirty="0" err="1"/>
              <a:t>Россонском</a:t>
            </a:r>
            <a:r>
              <a:rPr lang="ru-RU" sz="1700" dirty="0"/>
              <a:t> районах.</a:t>
            </a:r>
          </a:p>
          <a:p>
            <a:pPr marL="0" indent="457200" algn="just">
              <a:lnSpc>
                <a:spcPct val="120000"/>
              </a:lnSpc>
              <a:spcBef>
                <a:spcPts val="0"/>
              </a:spcBef>
              <a:buNone/>
            </a:pPr>
            <a:r>
              <a:rPr lang="ru-RU" sz="1700" dirty="0"/>
              <a:t>Партизаны вышли навстречу населению, бегущему от смерти, поближе к советским частям. На пятачке, где прежде стояла </a:t>
            </a:r>
            <a:r>
              <a:rPr lang="ru-RU" sz="1700" dirty="0" err="1"/>
              <a:t>Россонская</a:t>
            </a:r>
            <a:r>
              <a:rPr lang="ru-RU" sz="1700" dirty="0"/>
              <a:t> бригада им. Сталина, собралось три тысячи человек. Как накормить? Но обнаружили картофельные бурты. В советский тыл, а на тот момент это, по сути, была передовая – деревня Рудня </a:t>
            </a:r>
            <a:r>
              <a:rPr lang="ru-RU" sz="1700" dirty="0" err="1"/>
              <a:t>Россонского</a:t>
            </a:r>
            <a:r>
              <a:rPr lang="ru-RU" sz="1700" dirty="0"/>
              <a:t> района, партизаны пробрались 31 декабря 1943-го. Новый год, но есть снова нечего. На еду обменяли излишки обмундирования. Линия фронта была преодолена в одну из рождественских ночей.</a:t>
            </a:r>
          </a:p>
        </p:txBody>
      </p:sp>
    </p:spTree>
    <p:extLst>
      <p:ext uri="{BB962C8B-B14F-4D97-AF65-F5344CB8AC3E}">
        <p14:creationId xmlns:p14="http://schemas.microsoft.com/office/powerpoint/2010/main" val="286534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F3C506-BB95-4FD5-8BA8-ED4B5B3E27DD}"/>
              </a:ext>
            </a:extLst>
          </p:cNvPr>
          <p:cNvSpPr>
            <a:spLocks noGrp="1"/>
          </p:cNvSpPr>
          <p:nvPr>
            <p:ph idx="1"/>
          </p:nvPr>
        </p:nvSpPr>
        <p:spPr>
          <a:xfrm>
            <a:off x="334327" y="225023"/>
            <a:ext cx="8231449" cy="6130953"/>
          </a:xfrm>
        </p:spPr>
        <p:txBody>
          <a:bodyPr>
            <a:noAutofit/>
          </a:bodyPr>
          <a:lstStyle/>
          <a:p>
            <a:pPr marL="0" indent="457200" algn="just">
              <a:lnSpc>
                <a:spcPct val="120000"/>
              </a:lnSpc>
              <a:spcBef>
                <a:spcPts val="0"/>
              </a:spcBef>
              <a:buNone/>
            </a:pPr>
            <a:r>
              <a:rPr lang="ru-RU" sz="1620" dirty="0"/>
              <a:t> – Помню, заглянул в землянку, а там баянист напевает: «Бьется в тесной печурке огонь». До сих пор я не забыл эту замечательную песню. Еще удивляюсь, как мы в том походе не замерзли. Лютый холод, спали на еловых ветках, прижавшись один к другому, чтобы согреться. Перейдя шоссе Полоцк – Себеж, остановились около деревни </a:t>
            </a:r>
            <a:r>
              <a:rPr lang="ru-RU" sz="1620" dirty="0" err="1"/>
              <a:t>Лемно</a:t>
            </a:r>
            <a:r>
              <a:rPr lang="ru-RU" sz="1620" dirty="0"/>
              <a:t> </a:t>
            </a:r>
            <a:r>
              <a:rPr lang="ru-RU" sz="1620" dirty="0" err="1"/>
              <a:t>Россонского</a:t>
            </a:r>
            <a:r>
              <a:rPr lang="ru-RU" sz="1620" dirty="0"/>
              <a:t> района, где был партизанский лагерь, послали разведку в </a:t>
            </a:r>
            <a:r>
              <a:rPr lang="ru-RU" sz="1620" dirty="0" err="1"/>
              <a:t>Клястицы</a:t>
            </a:r>
            <a:r>
              <a:rPr lang="ru-RU" sz="1620" dirty="0"/>
              <a:t>. А фашисты ехали в </a:t>
            </a:r>
            <a:r>
              <a:rPr lang="ru-RU" sz="1620" dirty="0" err="1"/>
              <a:t>Якубово</a:t>
            </a:r>
            <a:r>
              <a:rPr lang="ru-RU" sz="1620" dirty="0"/>
              <a:t> грабить население, и наши взяли в плен с полдесятка их солдат, несколько лошадей. Вражеское командование в ответ на эту дерзость следом отправило погоню, — вспоминает Анатолий Иосифович.</a:t>
            </a:r>
          </a:p>
          <a:p>
            <a:pPr marL="0" indent="457200" algn="just">
              <a:lnSpc>
                <a:spcPct val="120000"/>
              </a:lnSpc>
              <a:spcBef>
                <a:spcPts val="0"/>
              </a:spcBef>
              <a:buNone/>
            </a:pPr>
            <a:r>
              <a:rPr lang="ru-RU" sz="1620" dirty="0"/>
              <a:t>Время от времени отряд совершал рейды на латвийскую территорию. Как-то летом партизаны остановились в лесу, в нескольких километрах от места, где сейчас Курган Дружбы – памятник боевому содружеству белорусских, российских и латвийских партизан. Надо было выйти к штабу бригады, расположенному возле деревни Москаленки. Когда на дорогу Задежье – Россоны выскочила немецкая штабная легковушка, партизаны уничтожили ее, захватили радиостанцию и документы. Шофер бросился бежать, но Анатолий швырнул ему вдогонку гранату.</a:t>
            </a:r>
          </a:p>
          <a:p>
            <a:pPr marL="0" indent="457200" algn="just">
              <a:lnSpc>
                <a:spcPct val="120000"/>
              </a:lnSpc>
              <a:spcBef>
                <a:spcPts val="0"/>
              </a:spcBef>
              <a:buNone/>
            </a:pPr>
            <a:r>
              <a:rPr lang="ru-RU" sz="1620" dirty="0"/>
              <a:t>В ночь с 11 на 12 июля 1944 года стал слышен грохот танков – наступали красноармейские части. После встречи с ними партизанские подразделения ожидало расформирование. Командирам, заместителям по разведке, начальникам штабов и комиссарам дали отпуск по месту жительства с </a:t>
            </a:r>
            <a:r>
              <a:rPr lang="ru-RU" sz="1620" dirty="0" smtClean="0"/>
              <a:t>последующей </a:t>
            </a:r>
            <a:r>
              <a:rPr lang="ru-RU" sz="1620" dirty="0"/>
              <a:t>явкой в </a:t>
            </a:r>
            <a:r>
              <a:rPr lang="ru-RU" sz="1620" dirty="0" smtClean="0"/>
              <a:t>военкомат.</a:t>
            </a:r>
            <a:endParaRPr lang="ru-RU" sz="1620"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6024" r="17887"/>
          <a:stretch/>
        </p:blipFill>
        <p:spPr>
          <a:xfrm>
            <a:off x="8830236" y="0"/>
            <a:ext cx="3361764" cy="6858000"/>
          </a:xfrm>
          <a:prstGeom prst="rect">
            <a:avLst/>
          </a:prstGeom>
        </p:spPr>
      </p:pic>
    </p:spTree>
    <p:extLst>
      <p:ext uri="{BB962C8B-B14F-4D97-AF65-F5344CB8AC3E}">
        <p14:creationId xmlns:p14="http://schemas.microsoft.com/office/powerpoint/2010/main" val="1845242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FD4D0B8-57F8-49CA-B2D0-DDA130975385}"/>
              </a:ext>
            </a:extLst>
          </p:cNvPr>
          <p:cNvSpPr>
            <a:spLocks noGrp="1"/>
          </p:cNvSpPr>
          <p:nvPr>
            <p:ph idx="1"/>
          </p:nvPr>
        </p:nvSpPr>
        <p:spPr>
          <a:xfrm>
            <a:off x="268941" y="134472"/>
            <a:ext cx="11863596" cy="2796987"/>
          </a:xfrm>
        </p:spPr>
        <p:txBody>
          <a:bodyPr>
            <a:normAutofit fontScale="70000" lnSpcReduction="20000"/>
          </a:bodyPr>
          <a:lstStyle/>
          <a:p>
            <a:pPr marL="0" indent="457200" algn="just">
              <a:lnSpc>
                <a:spcPct val="120000"/>
              </a:lnSpc>
              <a:spcBef>
                <a:spcPts val="0"/>
              </a:spcBef>
              <a:buNone/>
            </a:pPr>
            <a:r>
              <a:rPr lang="ru-RU" sz="2300" dirty="0"/>
              <a:t>Анатолий пришел в Освею, а там сплошное пепелище. Разыскал родителей и сестру с братом, хотя вначале ему сказали, что семья погибла. После отпуска райком партии направил бывшего партизана учительствовать.</a:t>
            </a:r>
          </a:p>
          <a:p>
            <a:pPr marL="0" indent="457200" algn="just">
              <a:lnSpc>
                <a:spcPct val="120000"/>
              </a:lnSpc>
              <a:spcBef>
                <a:spcPts val="0"/>
              </a:spcBef>
              <a:buNone/>
            </a:pPr>
            <a:r>
              <a:rPr lang="ru-RU" sz="2300" dirty="0"/>
              <a:t>В армию так и не попал, так как на «гражданке» были нужны работники. Все получили работу. Анатолий Иосифович стал учителем, преподавал математику в </a:t>
            </a:r>
            <a:r>
              <a:rPr lang="ru-RU" sz="2300" dirty="0" err="1"/>
              <a:t>Карколецкой</a:t>
            </a:r>
            <a:r>
              <a:rPr lang="ru-RU" sz="2300" dirty="0"/>
              <a:t> семилетней школе, </a:t>
            </a:r>
            <a:r>
              <a:rPr lang="ru-RU" sz="2300" dirty="0" err="1"/>
              <a:t>Кохановической</a:t>
            </a:r>
            <a:r>
              <a:rPr lang="ru-RU" sz="2300" dirty="0"/>
              <a:t> средней школе, </a:t>
            </a:r>
            <a:r>
              <a:rPr lang="ru-RU" sz="2300" dirty="0" err="1"/>
              <a:t>Освейской</a:t>
            </a:r>
            <a:r>
              <a:rPr lang="ru-RU" sz="2300" dirty="0"/>
              <a:t> средней школе. Работал и учился – к диплому оконченного перед войной Полоцкого педучилища прибавился диплом геофака </a:t>
            </a:r>
            <a:r>
              <a:rPr lang="ru-RU" sz="2300" dirty="0" err="1"/>
              <a:t>Белгосуниверситета</a:t>
            </a:r>
            <a:r>
              <a:rPr lang="ru-RU" sz="2300" dirty="0"/>
              <a:t>. </a:t>
            </a:r>
          </a:p>
          <a:p>
            <a:pPr marL="0" indent="457200" algn="just">
              <a:lnSpc>
                <a:spcPct val="120000"/>
              </a:lnSpc>
              <a:spcBef>
                <a:spcPts val="0"/>
              </a:spcBef>
              <a:buNone/>
            </a:pPr>
            <a:r>
              <a:rPr lang="ru-RU" sz="2300" dirty="0"/>
              <a:t>В </a:t>
            </a:r>
            <a:r>
              <a:rPr lang="ru-RU" sz="2300" dirty="0" err="1"/>
              <a:t>Кохановической</a:t>
            </a:r>
            <a:r>
              <a:rPr lang="ru-RU" sz="2300" dirty="0"/>
              <a:t> средней школе он познакомился со своей будущей женой — Лидией Денисовной, учителем биологии. </a:t>
            </a:r>
          </a:p>
          <a:p>
            <a:pPr marL="0" indent="457200" algn="just">
              <a:lnSpc>
                <a:spcPct val="120000"/>
              </a:lnSpc>
              <a:spcBef>
                <a:spcPts val="0"/>
              </a:spcBef>
              <a:buNone/>
            </a:pPr>
            <a:r>
              <a:rPr lang="ru-RU" sz="2300" dirty="0"/>
              <a:t>Молодого и инициативного </a:t>
            </a:r>
            <a:r>
              <a:rPr lang="ru-RU" sz="2200" dirty="0"/>
              <a:t>учителя вскоре поставили во главе народного образования </a:t>
            </a:r>
            <a:r>
              <a:rPr lang="ru-RU" sz="2200" dirty="0" err="1"/>
              <a:t>Освейского</a:t>
            </a:r>
            <a:r>
              <a:rPr lang="ru-RU" sz="2200" dirty="0"/>
              <a:t> района. </a:t>
            </a:r>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8754"/>
          <a:stretch/>
        </p:blipFill>
        <p:spPr>
          <a:xfrm>
            <a:off x="5890694" y="2756647"/>
            <a:ext cx="6241843" cy="3960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1" y="2756647"/>
            <a:ext cx="5611764" cy="3960000"/>
          </a:xfrm>
          <a:prstGeom prst="rect">
            <a:avLst/>
          </a:prstGeom>
        </p:spPr>
      </p:pic>
    </p:spTree>
    <p:extLst>
      <p:ext uri="{BB962C8B-B14F-4D97-AF65-F5344CB8AC3E}">
        <p14:creationId xmlns:p14="http://schemas.microsoft.com/office/powerpoint/2010/main" val="1147623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FD4D0B8-57F8-49CA-B2D0-DDA130975385}"/>
              </a:ext>
            </a:extLst>
          </p:cNvPr>
          <p:cNvSpPr>
            <a:spLocks noGrp="1"/>
          </p:cNvSpPr>
          <p:nvPr>
            <p:ph idx="1"/>
          </p:nvPr>
        </p:nvSpPr>
        <p:spPr>
          <a:xfrm>
            <a:off x="364429" y="443752"/>
            <a:ext cx="8120665" cy="6248399"/>
          </a:xfrm>
        </p:spPr>
        <p:txBody>
          <a:bodyPr>
            <a:noAutofit/>
          </a:bodyPr>
          <a:lstStyle/>
          <a:p>
            <a:pPr marL="0" indent="457200" algn="just">
              <a:lnSpc>
                <a:spcPct val="110000"/>
              </a:lnSpc>
              <a:spcBef>
                <a:spcPts val="0"/>
              </a:spcBef>
              <a:buNone/>
            </a:pPr>
            <a:r>
              <a:rPr lang="ru-RU" sz="2100" dirty="0" smtClean="0"/>
              <a:t>Затем </a:t>
            </a:r>
            <a:r>
              <a:rPr lang="ru-RU" sz="2100" dirty="0"/>
              <a:t>его перевели на работу в </a:t>
            </a:r>
            <a:r>
              <a:rPr lang="ru-RU" sz="2100" dirty="0" err="1"/>
              <a:t>г.п</a:t>
            </a:r>
            <a:r>
              <a:rPr lang="ru-RU" sz="2100" dirty="0"/>
              <a:t>. Лиозно заместителем председателя райисполкома, а затем был избран председателем </a:t>
            </a:r>
            <a:r>
              <a:rPr lang="ru-RU" sz="2100" dirty="0" err="1"/>
              <a:t>Лиозненского</a:t>
            </a:r>
            <a:r>
              <a:rPr lang="ru-RU" sz="2100" dirty="0"/>
              <a:t> райисполкома.</a:t>
            </a:r>
          </a:p>
          <a:p>
            <a:pPr marL="0" indent="457200" algn="just">
              <a:lnSpc>
                <a:spcPct val="110000"/>
              </a:lnSpc>
              <a:spcBef>
                <a:spcPts val="0"/>
              </a:spcBef>
              <a:buNone/>
            </a:pPr>
            <a:r>
              <a:rPr lang="ru-RU" sz="2100" dirty="0"/>
              <a:t>В 1963 году Анатолий Иосифович избирается первым секретарём </a:t>
            </a:r>
            <a:r>
              <a:rPr lang="ru-RU" sz="2100" dirty="0" err="1"/>
              <a:t>Дубровенского</a:t>
            </a:r>
            <a:r>
              <a:rPr lang="ru-RU" sz="2100" dirty="0"/>
              <a:t> райкома КПБ, в это же время он оканчивает Минскую высшую партийную школу. Под его руководством </a:t>
            </a:r>
            <a:r>
              <a:rPr lang="ru-RU" sz="2100" dirty="0" err="1"/>
              <a:t>Дубровенщина</a:t>
            </a:r>
            <a:r>
              <a:rPr lang="ru-RU" sz="2100" dirty="0"/>
              <a:t> получила дальнейшее развитие, его до сих пор помнят в районе. Так в 2017 году он был приглашён на областной праздник «Дожинки-2017». </a:t>
            </a:r>
            <a:r>
              <a:rPr lang="ru-RU" sz="2100" dirty="0" err="1"/>
              <a:t>Дубровенский</a:t>
            </a:r>
            <a:r>
              <a:rPr lang="ru-RU" sz="2100" dirty="0"/>
              <a:t> район Анатолий Иосифович возглавлял до 1973 года.</a:t>
            </a:r>
          </a:p>
          <a:p>
            <a:pPr marL="0" indent="457200" algn="just">
              <a:lnSpc>
                <a:spcPct val="110000"/>
              </a:lnSpc>
              <a:spcBef>
                <a:spcPts val="0"/>
              </a:spcBef>
              <a:buNone/>
            </a:pPr>
            <a:r>
              <a:rPr lang="ru-RU" sz="2100" dirty="0"/>
              <a:t>В 1973 году он переводится на работу в Витебский областной исполнительный комитет, возглавляет отдел топлива и на этой ответственной работе со всей яркостью проявился его организаторский талант. В облисполкоме Анатолий Иосифович проработал до 1985 года</a:t>
            </a:r>
            <a:r>
              <a:rPr lang="ru-RU" sz="2100" dirty="0" smtClean="0"/>
              <a:t>.</a:t>
            </a:r>
            <a:endParaRPr lang="ru-RU" sz="2100" dirty="0"/>
          </a:p>
        </p:txBody>
      </p:sp>
      <p:pic>
        <p:nvPicPr>
          <p:cNvPr id="4" name="Объект 3" descr="Безымянный5">
            <a:extLst>
              <a:ext uri="{FF2B5EF4-FFF2-40B4-BE49-F238E27FC236}">
                <a16:creationId xmlns:a16="http://schemas.microsoft.com/office/drawing/2014/main" xmlns="" id="{1D1B07E9-6461-417E-9E28-7FFF928697E0}"/>
              </a:ext>
            </a:extLst>
          </p:cNvPr>
          <p:cNvPicPr>
            <a:picLocks/>
          </p:cNvPicPr>
          <p:nvPr/>
        </p:nvPicPr>
        <p:blipFill rotWithShape="1">
          <a:blip r:embed="rId2" cstate="print">
            <a:lum contrast="10000"/>
          </a:blip>
          <a:srcRect l="6761" t="4182" r="6356" b="3804"/>
          <a:stretch/>
        </p:blipFill>
        <p:spPr bwMode="auto">
          <a:xfrm>
            <a:off x="8807824" y="926612"/>
            <a:ext cx="3278437" cy="4906161"/>
          </a:xfrm>
          <a:prstGeom prst="rect">
            <a:avLst/>
          </a:prstGeom>
          <a:noFill/>
          <a:ln w="9525">
            <a:noFill/>
            <a:miter lim="800000"/>
            <a:headEnd/>
            <a:tailEnd/>
          </a:ln>
        </p:spPr>
      </p:pic>
    </p:spTree>
    <p:extLst>
      <p:ext uri="{BB962C8B-B14F-4D97-AF65-F5344CB8AC3E}">
        <p14:creationId xmlns:p14="http://schemas.microsoft.com/office/powerpoint/2010/main" val="1444349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FD4D0B8-57F8-49CA-B2D0-DDA130975385}"/>
              </a:ext>
            </a:extLst>
          </p:cNvPr>
          <p:cNvSpPr>
            <a:spLocks noGrp="1"/>
          </p:cNvSpPr>
          <p:nvPr>
            <p:ph idx="1"/>
          </p:nvPr>
        </p:nvSpPr>
        <p:spPr>
          <a:xfrm>
            <a:off x="297193" y="416858"/>
            <a:ext cx="7528995" cy="6248399"/>
          </a:xfrm>
        </p:spPr>
        <p:txBody>
          <a:bodyPr>
            <a:normAutofit fontScale="85000" lnSpcReduction="20000"/>
          </a:bodyPr>
          <a:lstStyle/>
          <a:p>
            <a:pPr marL="0" indent="457200" algn="just">
              <a:lnSpc>
                <a:spcPct val="110000"/>
              </a:lnSpc>
              <a:spcBef>
                <a:spcPts val="0"/>
              </a:spcBef>
              <a:buNone/>
            </a:pPr>
            <a:r>
              <a:rPr lang="ru-RU" sz="2200" dirty="0" smtClean="0"/>
              <a:t>После </a:t>
            </a:r>
            <a:r>
              <a:rPr lang="ru-RU" sz="2200" dirty="0"/>
              <a:t>выхода на пенсию возглавлял ветеранскую организацию областного исполнительного </a:t>
            </a:r>
            <a:r>
              <a:rPr lang="ru-RU" sz="2200" dirty="0" smtClean="0"/>
              <a:t>комитета. </a:t>
            </a:r>
            <a:endParaRPr lang="ru-RU" sz="2200" dirty="0"/>
          </a:p>
          <a:p>
            <a:pPr marL="0" indent="457200" algn="just">
              <a:lnSpc>
                <a:spcPct val="110000"/>
              </a:lnSpc>
              <a:spcBef>
                <a:spcPts val="0"/>
              </a:spcBef>
              <a:buNone/>
            </a:pPr>
            <a:r>
              <a:rPr lang="ru-RU" sz="2200" dirty="0"/>
              <a:t>За участие в боевых действиях Анатолий </a:t>
            </a:r>
            <a:r>
              <a:rPr lang="ru-RU" sz="2200" dirty="0" err="1"/>
              <a:t>Ковзель</a:t>
            </a:r>
            <a:r>
              <a:rPr lang="ru-RU" sz="2200" dirty="0"/>
              <a:t> награжден орденами Красной Звезды, Отечественной войны, медалью «Партизану Великой Отечественной войны</a:t>
            </a:r>
            <a:r>
              <a:rPr lang="ru-RU" sz="2200" dirty="0" smtClean="0"/>
              <a:t>» </a:t>
            </a:r>
            <a:r>
              <a:rPr lang="ru-RU" sz="2200" dirty="0"/>
              <a:t>I степени, за плодотворную работу в мирное время – знаком «</a:t>
            </a:r>
            <a:r>
              <a:rPr lang="ru-RU" sz="2200" dirty="0" err="1"/>
              <a:t>Выдатнік</a:t>
            </a:r>
            <a:r>
              <a:rPr lang="ru-RU" sz="2200" dirty="0"/>
              <a:t> </a:t>
            </a:r>
            <a:r>
              <a:rPr lang="ru-RU" sz="2200" dirty="0" err="1"/>
              <a:t>народнай</a:t>
            </a:r>
            <a:r>
              <a:rPr lang="ru-RU" sz="2200" dirty="0"/>
              <a:t> </a:t>
            </a:r>
            <a:r>
              <a:rPr lang="ru-RU" sz="2200" dirty="0" err="1"/>
              <a:t>асветы</a:t>
            </a:r>
            <a:r>
              <a:rPr lang="ru-RU" sz="2200" dirty="0"/>
              <a:t>», орденом Трудового Красного Знамени, тремя медалями ВДНХ СССР, почетными грамотами Верховного Совета БССР и Витебского облисполкома. За активное участие в работе областной ветеранской организации награждён Грамотой Президента Российской Федерации, Благодарностями имени Президента Республики Беларусь Александра Григорьевича </a:t>
            </a:r>
            <a:r>
              <a:rPr lang="ru-RU" sz="2200" dirty="0" smtClean="0"/>
              <a:t>Лукашенко.</a:t>
            </a:r>
            <a:endParaRPr lang="ru-RU" sz="2200" dirty="0"/>
          </a:p>
          <a:p>
            <a:pPr marL="0" indent="457200" algn="just">
              <a:lnSpc>
                <a:spcPct val="110000"/>
              </a:lnSpc>
              <a:spcBef>
                <a:spcPts val="0"/>
              </a:spcBef>
              <a:buNone/>
            </a:pPr>
            <a:r>
              <a:rPr lang="ru-RU" sz="2200" dirty="0"/>
              <a:t>Несмотря на свой преклонный возраст, является членом областной организации Белорусского общественного объединения ветеранов. Часто встречается с молодёжью в школах и организациях города Витебска. Является одним из вдохновителей создания Кургана Дружбы на границе Беларуси, России и Латвии и, пока позволяло здоровье, ежегодно участвовал во встречах партизан и подпольщиков </a:t>
            </a:r>
            <a:r>
              <a:rPr lang="ru-RU" sz="2200" dirty="0" smtClean="0"/>
              <a:t>.</a:t>
            </a:r>
            <a:endParaRPr lang="ru-RU" sz="2200" dirty="0"/>
          </a:p>
        </p:txBody>
      </p:sp>
      <p:pic>
        <p:nvPicPr>
          <p:cNvPr id="4" name="Объект 3" descr="Безымянный8">
            <a:extLst>
              <a:ext uri="{FF2B5EF4-FFF2-40B4-BE49-F238E27FC236}">
                <a16:creationId xmlns:a16="http://schemas.microsoft.com/office/drawing/2014/main" xmlns="" id="{377E00C9-B852-4E9D-ACF3-C039D0F24EEA}"/>
              </a:ext>
            </a:extLst>
          </p:cNvPr>
          <p:cNvPicPr>
            <a:picLocks/>
          </p:cNvPicPr>
          <p:nvPr/>
        </p:nvPicPr>
        <p:blipFill rotWithShape="1">
          <a:blip r:embed="rId2" cstate="print"/>
          <a:srcRect l="2957" b="6415"/>
          <a:stretch/>
        </p:blipFill>
        <p:spPr bwMode="auto">
          <a:xfrm>
            <a:off x="7838426" y="416858"/>
            <a:ext cx="4164106" cy="2743200"/>
          </a:xfrm>
          <a:prstGeom prst="rect">
            <a:avLst/>
          </a:prstGeom>
          <a:noFill/>
          <a:ln w="9525">
            <a:noFill/>
            <a:miter lim="800000"/>
            <a:headEnd/>
            <a:tailEnd/>
          </a:ln>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22471" b="22470"/>
          <a:stretch/>
        </p:blipFill>
        <p:spPr>
          <a:xfrm>
            <a:off x="7826188" y="3657600"/>
            <a:ext cx="4176344" cy="2299448"/>
          </a:xfrm>
          <a:prstGeom prst="rect">
            <a:avLst/>
          </a:prstGeom>
        </p:spPr>
      </p:pic>
    </p:spTree>
    <p:extLst>
      <p:ext uri="{BB962C8B-B14F-4D97-AF65-F5344CB8AC3E}">
        <p14:creationId xmlns:p14="http://schemas.microsoft.com/office/powerpoint/2010/main" val="158210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CD1FA9-CD9C-49F0-8F66-E6BBFD5D9737}"/>
              </a:ext>
            </a:extLst>
          </p:cNvPr>
          <p:cNvSpPr>
            <a:spLocks noGrp="1"/>
          </p:cNvSpPr>
          <p:nvPr>
            <p:ph type="title"/>
          </p:nvPr>
        </p:nvSpPr>
        <p:spPr/>
        <p:txBody>
          <a:bodyPr/>
          <a:lstStyle/>
          <a:p>
            <a:pPr algn="ctr"/>
            <a:r>
              <a:rPr lang="ru-RU" b="1" dirty="0"/>
              <a:t>Курган Дружбы</a:t>
            </a:r>
            <a:r>
              <a:rPr lang="ru-RU" dirty="0"/>
              <a:t/>
            </a:r>
            <a:br>
              <a:rPr lang="ru-RU" dirty="0"/>
            </a:br>
            <a:endParaRPr lang="ru-RU" dirty="0"/>
          </a:p>
        </p:txBody>
      </p:sp>
      <p:pic>
        <p:nvPicPr>
          <p:cNvPr id="4" name="Объект 3" descr="Курган">
            <a:extLst>
              <a:ext uri="{FF2B5EF4-FFF2-40B4-BE49-F238E27FC236}">
                <a16:creationId xmlns:a16="http://schemas.microsoft.com/office/drawing/2014/main" xmlns="" id="{C33E98B4-0B29-4BB1-9EAD-AD103606A8B1}"/>
              </a:ext>
            </a:extLst>
          </p:cNvPr>
          <p:cNvPicPr>
            <a:picLocks noGrp="1"/>
          </p:cNvPicPr>
          <p:nvPr>
            <p:ph idx="1"/>
          </p:nvPr>
        </p:nvPicPr>
        <p:blipFill>
          <a:blip r:embed="rId2" cstate="print"/>
          <a:srcRect/>
          <a:stretch>
            <a:fillRect/>
          </a:stretch>
        </p:blipFill>
        <p:spPr bwMode="auto">
          <a:xfrm>
            <a:off x="360230" y="1622332"/>
            <a:ext cx="5592376" cy="4195762"/>
          </a:xfrm>
          <a:prstGeom prst="rect">
            <a:avLst/>
          </a:prstGeom>
          <a:noFill/>
          <a:ln w="9525">
            <a:noFill/>
            <a:miter lim="800000"/>
            <a:headEnd/>
            <a:tailEnd/>
          </a:ln>
        </p:spPr>
      </p:pic>
      <p:pic>
        <p:nvPicPr>
          <p:cNvPr id="5" name="Рисунок 4" descr="Безымянный7"/>
          <p:cNvPicPr/>
          <p:nvPr/>
        </p:nvPicPr>
        <p:blipFill rotWithShape="1">
          <a:blip r:embed="rId3" cstate="print"/>
          <a:srcRect l="2249" t="8533" r="2862" b="4267"/>
          <a:stretch/>
        </p:blipFill>
        <p:spPr bwMode="auto">
          <a:xfrm>
            <a:off x="6060182" y="1622332"/>
            <a:ext cx="5907700" cy="4195762"/>
          </a:xfrm>
          <a:prstGeom prst="rect">
            <a:avLst/>
          </a:prstGeom>
          <a:noFill/>
          <a:ln w="9525">
            <a:noFill/>
            <a:miter lim="800000"/>
            <a:headEnd/>
            <a:tailEnd/>
          </a:ln>
        </p:spPr>
      </p:pic>
    </p:spTree>
    <p:extLst>
      <p:ext uri="{BB962C8B-B14F-4D97-AF65-F5344CB8AC3E}">
        <p14:creationId xmlns:p14="http://schemas.microsoft.com/office/powerpoint/2010/main" val="1169784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IMG_3595">
            <a:extLst>
              <a:ext uri="{FF2B5EF4-FFF2-40B4-BE49-F238E27FC236}">
                <a16:creationId xmlns:a16="http://schemas.microsoft.com/office/drawing/2014/main" xmlns="" id="{1A83C1F1-CA17-4BFE-8E77-670772ECCD51}"/>
              </a:ext>
            </a:extLst>
          </p:cNvPr>
          <p:cNvPicPr>
            <a:picLocks noGrp="1"/>
          </p:cNvPicPr>
          <p:nvPr>
            <p:ph idx="1"/>
          </p:nvPr>
        </p:nvPicPr>
        <p:blipFill>
          <a:blip r:embed="rId2" cstate="print"/>
          <a:srcRect/>
          <a:stretch>
            <a:fillRect/>
          </a:stretch>
        </p:blipFill>
        <p:spPr bwMode="auto">
          <a:xfrm>
            <a:off x="2259106" y="183497"/>
            <a:ext cx="7664824" cy="5087750"/>
          </a:xfrm>
          <a:prstGeom prst="rect">
            <a:avLst/>
          </a:prstGeom>
          <a:noFill/>
          <a:ln w="9525">
            <a:noFill/>
            <a:miter lim="800000"/>
            <a:headEnd/>
            <a:tailEnd/>
          </a:ln>
        </p:spPr>
      </p:pic>
      <p:sp>
        <p:nvSpPr>
          <p:cNvPr id="2" name="TextBox 1"/>
          <p:cNvSpPr txBox="1"/>
          <p:nvPr/>
        </p:nvSpPr>
        <p:spPr>
          <a:xfrm>
            <a:off x="537882" y="5392271"/>
            <a:ext cx="10878671" cy="1292662"/>
          </a:xfrm>
          <a:prstGeom prst="rect">
            <a:avLst/>
          </a:prstGeom>
          <a:noFill/>
        </p:spPr>
        <p:txBody>
          <a:bodyPr wrap="square" rtlCol="0">
            <a:spAutoFit/>
          </a:bodyPr>
          <a:lstStyle/>
          <a:p>
            <a:pPr indent="457200" algn="just"/>
            <a:r>
              <a:rPr lang="ru-RU" dirty="0" smtClean="0"/>
              <a:t>Я люблю приезжать к своему прадедушке. Мы с ним разговариваем на разные темы, играем в шахматы. Прадедушка во многом для меня пример. </a:t>
            </a:r>
            <a:r>
              <a:rPr lang="ru-RU" smtClean="0"/>
              <a:t>Несмотря </a:t>
            </a:r>
            <a:r>
              <a:rPr lang="ru-RU" dirty="0" smtClean="0"/>
              <a:t>на свой преклонный возраст, дедушка каждый день делает утреннюю гимнастику (96 лет).</a:t>
            </a:r>
          </a:p>
          <a:p>
            <a:pPr algn="ctr"/>
            <a:r>
              <a:rPr lang="ru-RU" sz="2400" b="1" dirty="0" smtClean="0"/>
              <a:t>Я горжусь своим прадедушкой!</a:t>
            </a:r>
            <a:endParaRPr lang="ru-RU" sz="2400" b="1" dirty="0"/>
          </a:p>
        </p:txBody>
      </p:sp>
    </p:spTree>
    <p:extLst>
      <p:ext uri="{BB962C8B-B14F-4D97-AF65-F5344CB8AC3E}">
        <p14:creationId xmlns:p14="http://schemas.microsoft.com/office/powerpoint/2010/main" val="298004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02C5B54-7923-4435-AB99-8FB2554A27B5}"/>
              </a:ext>
            </a:extLst>
          </p:cNvPr>
          <p:cNvSpPr>
            <a:spLocks noGrp="1"/>
          </p:cNvSpPr>
          <p:nvPr>
            <p:ph type="title"/>
          </p:nvPr>
        </p:nvSpPr>
        <p:spPr>
          <a:xfrm>
            <a:off x="968840" y="156882"/>
            <a:ext cx="9404723" cy="555811"/>
          </a:xfrm>
        </p:spPr>
        <p:txBody>
          <a:bodyPr/>
          <a:lstStyle/>
          <a:p>
            <a:pPr lvl="0" algn="ctr">
              <a:lnSpc>
                <a:spcPct val="115000"/>
              </a:lnSpc>
              <a:spcBef>
                <a:spcPts val="1000"/>
              </a:spcBef>
            </a:pPr>
            <a: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t>«</a:t>
            </a:r>
            <a:r>
              <a:rPr lang="ru-RU" sz="40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t>Ковзель</a:t>
            </a:r>
            <a: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t> А.И.: </a:t>
            </a:r>
            <a:r>
              <a:rPr lang="ru-RU"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t>страницы </a:t>
            </a:r>
            <a: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t>жизни»</a:t>
            </a:r>
            <a: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Times New Roman" panose="02020603050405020304" pitchFamily="18" charset="0"/>
              </a:rPr>
              <a:t/>
            </a:r>
            <a:b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Times New Roman" panose="02020603050405020304" pitchFamily="18" charset="0"/>
              </a:rPr>
            </a:br>
            <a:endPar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a:extLst>
              <a:ext uri="{FF2B5EF4-FFF2-40B4-BE49-F238E27FC236}">
                <a16:creationId xmlns:a16="http://schemas.microsoft.com/office/drawing/2014/main" xmlns="" id="{54491C65-2B6D-4B66-88B1-2311F895E8A0}"/>
              </a:ext>
            </a:extLst>
          </p:cNvPr>
          <p:cNvSpPr>
            <a:spLocks noGrp="1"/>
          </p:cNvSpPr>
          <p:nvPr>
            <p:ph idx="1"/>
          </p:nvPr>
        </p:nvSpPr>
        <p:spPr>
          <a:xfrm>
            <a:off x="658904" y="969299"/>
            <a:ext cx="10878671" cy="5285063"/>
          </a:xfrm>
        </p:spPr>
        <p:txBody>
          <a:bodyPr>
            <a:normAutofit fontScale="25000" lnSpcReduction="20000"/>
          </a:bodyPr>
          <a:lstStyle/>
          <a:p>
            <a:endParaRPr lang="ru-RU" sz="5500" b="1" dirty="0"/>
          </a:p>
          <a:p>
            <a:pPr marL="0" indent="457200" algn="just" fontAlgn="base">
              <a:lnSpc>
                <a:spcPct val="120000"/>
              </a:lnSpc>
              <a:spcBef>
                <a:spcPts val="0"/>
              </a:spcBef>
              <a:buNone/>
            </a:pPr>
            <a:r>
              <a:rPr lang="ru-RU" sz="8000" dirty="0"/>
              <a:t>Прошло почти 75 </a:t>
            </a:r>
            <a:r>
              <a:rPr lang="ru-RU" sz="8000" dirty="0" smtClean="0"/>
              <a:t>лет </a:t>
            </a:r>
            <a:r>
              <a:rPr lang="ru-RU" sz="8000" dirty="0"/>
              <a:t>со дня окончания Великой Отечественной войны. Драматичной страницей вошла эта война в нашу историю. Республика Беларусь ежегодно чествует ветеранов Великой Отечественной войны. Говоря о них, чаще всего имеют в виду великую армию. А ведь данная сила складывалась из множества отдельных личностей. К сожалению, в живых на нынешний момент их осталось не так много. Поэтому каждая отдельная история жизни и деятельности интересна и важна. Ведь, как говорится, вся сила народа в его прошлом.</a:t>
            </a:r>
          </a:p>
          <a:p>
            <a:pPr marL="0" indent="457200" algn="just">
              <a:lnSpc>
                <a:spcPct val="120000"/>
              </a:lnSpc>
              <a:spcBef>
                <a:spcPts val="0"/>
              </a:spcBef>
              <a:buNone/>
            </a:pPr>
            <a:r>
              <a:rPr lang="ru-RU" sz="8000" dirty="0"/>
              <a:t>Сегодня в Республике Беларусь осталось в живых совсем немного ветеранов этой ужасной войны. </a:t>
            </a:r>
            <a:r>
              <a:rPr lang="ru-RU" sz="8000" dirty="0" smtClean="0"/>
              <a:t>Я хочу рассказать </a:t>
            </a:r>
            <a:r>
              <a:rPr lang="ru-RU" sz="8000" dirty="0"/>
              <a:t>вам об одном из них: Анатолии Иосифовиче </a:t>
            </a:r>
            <a:r>
              <a:rPr lang="ru-RU" sz="8000" dirty="0" err="1"/>
              <a:t>Ковзеле</a:t>
            </a:r>
            <a:r>
              <a:rPr lang="ru-RU" sz="8000" dirty="0"/>
              <a:t> — знаменитом земляке, ветеране, учителе, </a:t>
            </a:r>
            <a:r>
              <a:rPr lang="ru-RU" sz="8000" dirty="0" smtClean="0"/>
              <a:t>управленце, а </a:t>
            </a:r>
            <a:r>
              <a:rPr lang="ru-RU" sz="8000" dirty="0" smtClean="0"/>
              <a:t>главное,  </a:t>
            </a:r>
            <a:r>
              <a:rPr lang="ru-RU" sz="8000" dirty="0" smtClean="0"/>
              <a:t>моём прадедушке.</a:t>
            </a:r>
            <a:endParaRPr lang="ru-RU" sz="8000" dirty="0"/>
          </a:p>
          <a:p>
            <a:pPr marL="0" indent="457200" algn="just">
              <a:lnSpc>
                <a:spcPct val="120000"/>
              </a:lnSpc>
              <a:spcBef>
                <a:spcPts val="0"/>
              </a:spcBef>
              <a:buNone/>
            </a:pPr>
            <a:r>
              <a:rPr lang="ru-RU" sz="8000" dirty="0"/>
              <a:t>Где родился Анатолий Иосифович? Как прошло детство и юношеские годы? Как встретил войну? Как он стал партизаном? Как боролся с врагом? Где учился и работал? Как ощущает себя на пенсии? </a:t>
            </a:r>
            <a:endParaRPr lang="ru-RU" sz="8000" dirty="0" smtClean="0"/>
          </a:p>
          <a:p>
            <a:pPr marL="0" indent="457200" algn="just">
              <a:lnSpc>
                <a:spcPct val="120000"/>
              </a:lnSpc>
              <a:spcBef>
                <a:spcPts val="0"/>
              </a:spcBef>
              <a:buNone/>
            </a:pPr>
            <a:r>
              <a:rPr lang="ru-RU" sz="8000" dirty="0" smtClean="0"/>
              <a:t>Этот </a:t>
            </a:r>
            <a:r>
              <a:rPr lang="ru-RU" sz="8000" dirty="0"/>
              <a:t>выдающийся человек послужит в качестве живого примера ветерана с активной жизненной позицией, </a:t>
            </a:r>
            <a:r>
              <a:rPr lang="ru-RU" sz="8000" dirty="0" smtClean="0"/>
              <a:t>внесшего </a:t>
            </a:r>
            <a:r>
              <a:rPr lang="ru-RU" sz="8000" dirty="0"/>
              <a:t>существенный вклад в дело борьбы с немецко-фашистскими захватчиками на территории </a:t>
            </a:r>
            <a:r>
              <a:rPr lang="ru-RU" sz="8000" dirty="0" err="1"/>
              <a:t>Верхнедвинского</a:t>
            </a:r>
            <a:r>
              <a:rPr lang="ru-RU" sz="8000" dirty="0"/>
              <a:t> района.</a:t>
            </a:r>
          </a:p>
          <a:p>
            <a:endParaRPr lang="ru-RU" dirty="0"/>
          </a:p>
        </p:txBody>
      </p:sp>
    </p:spTree>
    <p:extLst>
      <p:ext uri="{BB962C8B-B14F-4D97-AF65-F5344CB8AC3E}">
        <p14:creationId xmlns:p14="http://schemas.microsoft.com/office/powerpoint/2010/main" val="4106905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7F8E0D-8C23-44B2-9BA4-BD4E19D4DD81}"/>
              </a:ext>
            </a:extLst>
          </p:cNvPr>
          <p:cNvSpPr>
            <a:spLocks noGrp="1"/>
          </p:cNvSpPr>
          <p:nvPr>
            <p:ph type="title"/>
          </p:nvPr>
        </p:nvSpPr>
        <p:spPr>
          <a:xfrm>
            <a:off x="941946" y="147918"/>
            <a:ext cx="9404723" cy="811306"/>
          </a:xfrm>
        </p:spPr>
        <p:txBody>
          <a:bodyPr vert="horz" lIns="91440" tIns="45720" rIns="91440" bIns="45720" rtlCol="0" anchor="t">
            <a:noAutofit/>
          </a:bodyPr>
          <a:lstStyle/>
          <a:p>
            <a:pPr algn="ctr">
              <a:lnSpc>
                <a:spcPct val="115000"/>
              </a:lnSpc>
              <a:spcBef>
                <a:spcPts val="1000"/>
              </a:spcBef>
            </a:pPr>
            <a: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t>Страницы жизни</a:t>
            </a:r>
            <a:b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br>
            <a:endPar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E2A582EA-441D-4D82-97B8-AD5FB89B6D6C}"/>
              </a:ext>
            </a:extLst>
          </p:cNvPr>
          <p:cNvSpPr>
            <a:spLocks noGrp="1"/>
          </p:cNvSpPr>
          <p:nvPr>
            <p:ph idx="1"/>
          </p:nvPr>
        </p:nvSpPr>
        <p:spPr>
          <a:xfrm>
            <a:off x="215806" y="1071283"/>
            <a:ext cx="11536923" cy="3245223"/>
          </a:xfrm>
        </p:spPr>
        <p:txBody>
          <a:bodyPr>
            <a:noAutofit/>
          </a:bodyPr>
          <a:lstStyle/>
          <a:p>
            <a:pPr marL="0" indent="457200" algn="just">
              <a:spcBef>
                <a:spcPts val="0"/>
              </a:spcBef>
              <a:buNone/>
            </a:pPr>
            <a:r>
              <a:rPr lang="ru-RU" dirty="0"/>
              <a:t>Родился Анатолий Иосифович </a:t>
            </a:r>
            <a:r>
              <a:rPr lang="ru-RU" dirty="0" err="1"/>
              <a:t>Ковзель</a:t>
            </a:r>
            <a:r>
              <a:rPr lang="ru-RU" dirty="0"/>
              <a:t> 5 сентября 1923 года в деревне </a:t>
            </a:r>
            <a:r>
              <a:rPr lang="ru-RU" dirty="0" err="1"/>
              <a:t>Магеры</a:t>
            </a:r>
            <a:r>
              <a:rPr lang="ru-RU" dirty="0"/>
              <a:t> </a:t>
            </a:r>
            <a:r>
              <a:rPr lang="ru-RU" dirty="0" err="1"/>
              <a:t>Верхнедвинского</a:t>
            </a:r>
            <a:r>
              <a:rPr lang="ru-RU" dirty="0"/>
              <a:t> района в семье Иосифа Константиновича и Казимиры </a:t>
            </a:r>
            <a:r>
              <a:rPr lang="ru-RU" dirty="0" err="1"/>
              <a:t>Францевны</a:t>
            </a:r>
            <a:r>
              <a:rPr lang="ru-RU" dirty="0"/>
              <a:t>. У Анатолия Иосифовича была большая семья: три старшие сестры, младший брат, бабушка и дядя, все они жили вместе в одном доме. Его родители были крестьянами, работали на земле, пахали и сеяли. У семьи Анатолия </a:t>
            </a:r>
            <a:r>
              <a:rPr lang="ru-RU" dirty="0" err="1"/>
              <a:t>Ковзеля</a:t>
            </a:r>
            <a:r>
              <a:rPr lang="ru-RU" dirty="0"/>
              <a:t> было свое хозяйство в 9 га. Всех с детства приучали работать, в первую очередь бороновать, сеять, молотить. Анатолий Иосифович пас скот, собранный со всей деревни, часто пас скот и за сестру из-за ее страха перед волками. </a:t>
            </a:r>
          </a:p>
          <a:p>
            <a:pPr marL="0" indent="457200" algn="just">
              <a:spcBef>
                <a:spcPts val="0"/>
              </a:spcBef>
              <a:buNone/>
            </a:pPr>
            <a:r>
              <a:rPr lang="ru-RU" dirty="0"/>
              <a:t>Как и все дети, летом любил проводить время на неширокой речке, ловить рыбу: «К удочке тогда негде было крючков купить. Иголку возьмешь, нагреешь на огне и делаешь из нее крючок. На удочку рыба попадалась редко – срывалась с такого крючка». Поэтому рыбу ловили «заставкой», перегораживающей узкую речку.</a:t>
            </a:r>
          </a:p>
          <a:p>
            <a:pPr marL="0" indent="457200" algn="just">
              <a:spcBef>
                <a:spcPts val="0"/>
              </a:spcBef>
              <a:buNone/>
            </a:pPr>
            <a:r>
              <a:rPr lang="ru-RU" dirty="0"/>
              <a:t>Анатолий Иосифович рассказывает, что до самых холодов ходили без обуви. И когда он пошел в школу, которая находилась за полкилометра от его дома, научился сам плести лапти, ходил в них зимой. Благодаря сестрам, от которых он узнавал новое, пошел в первый класс, умея читать и считать. </a:t>
            </a:r>
          </a:p>
        </p:txBody>
      </p:sp>
    </p:spTree>
    <p:extLst>
      <p:ext uri="{BB962C8B-B14F-4D97-AF65-F5344CB8AC3E}">
        <p14:creationId xmlns:p14="http://schemas.microsoft.com/office/powerpoint/2010/main" val="148729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02BD6C-EFB0-4E1F-98D3-2D84404CD765}"/>
              </a:ext>
            </a:extLst>
          </p:cNvPr>
          <p:cNvSpPr>
            <a:spLocks noGrp="1"/>
          </p:cNvSpPr>
          <p:nvPr>
            <p:ph type="title"/>
          </p:nvPr>
        </p:nvSpPr>
        <p:spPr/>
        <p:txBody>
          <a:bodyPr/>
          <a:lstStyle/>
          <a:p>
            <a:endParaRPr lang="ru-RU"/>
          </a:p>
        </p:txBody>
      </p:sp>
      <p:pic>
        <p:nvPicPr>
          <p:cNvPr id="4" name="Объект 3" descr="C:\Documents and Settings\User\Рабочий стол\Ковзель\1.jpg">
            <a:extLst>
              <a:ext uri="{FF2B5EF4-FFF2-40B4-BE49-F238E27FC236}">
                <a16:creationId xmlns:a16="http://schemas.microsoft.com/office/drawing/2014/main" xmlns="" id="{598657EA-D76B-43A9-8A95-34C264FFE412}"/>
              </a:ext>
            </a:extLst>
          </p:cNvPr>
          <p:cNvPicPr>
            <a:picLocks noGrp="1"/>
          </p:cNvPicPr>
          <p:nvPr>
            <p:ph idx="1"/>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3151893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7F8E0D-8C23-44B2-9BA4-BD4E19D4DD81}"/>
              </a:ext>
            </a:extLst>
          </p:cNvPr>
          <p:cNvSpPr>
            <a:spLocks noGrp="1"/>
          </p:cNvSpPr>
          <p:nvPr>
            <p:ph type="title"/>
          </p:nvPr>
        </p:nvSpPr>
        <p:spPr>
          <a:xfrm>
            <a:off x="941946" y="147918"/>
            <a:ext cx="9404723" cy="811306"/>
          </a:xfrm>
        </p:spPr>
        <p:txBody>
          <a:bodyPr vert="horz" lIns="91440" tIns="45720" rIns="91440" bIns="45720" rtlCol="0" anchor="t">
            <a:noAutofit/>
          </a:bodyPr>
          <a:lstStyle/>
          <a:p>
            <a:pPr algn="ctr">
              <a:lnSpc>
                <a:spcPct val="115000"/>
              </a:lnSpc>
              <a:spcBef>
                <a:spcPts val="1000"/>
              </a:spcBef>
            </a:pPr>
            <a: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t>Страницы жизни</a:t>
            </a:r>
            <a:b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br>
            <a:endPar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E2A582EA-441D-4D82-97B8-AD5FB89B6D6C}"/>
              </a:ext>
            </a:extLst>
          </p:cNvPr>
          <p:cNvSpPr>
            <a:spLocks noGrp="1"/>
          </p:cNvSpPr>
          <p:nvPr>
            <p:ph idx="1"/>
          </p:nvPr>
        </p:nvSpPr>
        <p:spPr>
          <a:xfrm>
            <a:off x="215806" y="1071284"/>
            <a:ext cx="11536923" cy="1577788"/>
          </a:xfrm>
        </p:spPr>
        <p:txBody>
          <a:bodyPr>
            <a:noAutofit/>
          </a:bodyPr>
          <a:lstStyle/>
          <a:p>
            <a:pPr marL="0" indent="457200" algn="just">
              <a:spcBef>
                <a:spcPts val="0"/>
              </a:spcBef>
              <a:buNone/>
            </a:pPr>
            <a:r>
              <a:rPr lang="ru-RU" dirty="0"/>
              <a:t>После окончания семилетки он уехал на учёбу в г. Полоцк в педагогический техникум.</a:t>
            </a:r>
          </a:p>
          <a:p>
            <a:pPr marL="0" indent="457200" algn="just">
              <a:spcBef>
                <a:spcPts val="0"/>
              </a:spcBef>
              <a:buNone/>
            </a:pPr>
            <a:r>
              <a:rPr lang="ru-RU" dirty="0"/>
              <a:t>Работать Анатолий Иосифович начал в семилетней школе на станции </a:t>
            </a:r>
            <a:r>
              <a:rPr lang="ru-RU" dirty="0" err="1"/>
              <a:t>Свольно</a:t>
            </a:r>
            <a:r>
              <a:rPr lang="ru-RU" dirty="0"/>
              <a:t> (</a:t>
            </a:r>
            <a:r>
              <a:rPr lang="ru-RU" dirty="0" err="1"/>
              <a:t>Новосвольнянская</a:t>
            </a:r>
            <a:r>
              <a:rPr lang="ru-RU" dirty="0"/>
              <a:t> средняя школа) </a:t>
            </a:r>
            <a:r>
              <a:rPr lang="ru-RU" dirty="0" err="1"/>
              <a:t>Верхнедвинского</a:t>
            </a:r>
            <a:r>
              <a:rPr lang="ru-RU" dirty="0"/>
              <a:t> района.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939" y="2419350"/>
            <a:ext cx="6235700" cy="4305300"/>
          </a:xfrm>
          <a:prstGeom prst="rect">
            <a:avLst/>
          </a:prstGeom>
        </p:spPr>
      </p:pic>
    </p:spTree>
    <p:extLst>
      <p:ext uri="{BB962C8B-B14F-4D97-AF65-F5344CB8AC3E}">
        <p14:creationId xmlns:p14="http://schemas.microsoft.com/office/powerpoint/2010/main" val="1611888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7F8E0D-8C23-44B2-9BA4-BD4E19D4DD81}"/>
              </a:ext>
            </a:extLst>
          </p:cNvPr>
          <p:cNvSpPr>
            <a:spLocks noGrp="1"/>
          </p:cNvSpPr>
          <p:nvPr>
            <p:ph type="title"/>
          </p:nvPr>
        </p:nvSpPr>
        <p:spPr>
          <a:xfrm>
            <a:off x="941946" y="147918"/>
            <a:ext cx="9404723" cy="811306"/>
          </a:xfrm>
        </p:spPr>
        <p:txBody>
          <a:bodyPr vert="horz" lIns="91440" tIns="45720" rIns="91440" bIns="45720" rtlCol="0" anchor="t">
            <a:noAutofit/>
          </a:bodyPr>
          <a:lstStyle/>
          <a:p>
            <a:pPr algn="ctr">
              <a:lnSpc>
                <a:spcPct val="115000"/>
              </a:lnSpc>
              <a:spcBef>
                <a:spcPts val="1000"/>
              </a:spcBef>
            </a:pPr>
            <a: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t>Страницы жизни</a:t>
            </a:r>
            <a:br>
              <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rPr>
            </a:br>
            <a:endParaRPr lang="ru-RU"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E2A582EA-441D-4D82-97B8-AD5FB89B6D6C}"/>
              </a:ext>
            </a:extLst>
          </p:cNvPr>
          <p:cNvSpPr>
            <a:spLocks noGrp="1"/>
          </p:cNvSpPr>
          <p:nvPr>
            <p:ph idx="1"/>
          </p:nvPr>
        </p:nvSpPr>
        <p:spPr>
          <a:xfrm>
            <a:off x="296488" y="1205754"/>
            <a:ext cx="11536923" cy="3245223"/>
          </a:xfrm>
        </p:spPr>
        <p:txBody>
          <a:bodyPr>
            <a:noAutofit/>
          </a:bodyPr>
          <a:lstStyle/>
          <a:p>
            <a:pPr marL="0" indent="457200" algn="just">
              <a:spcBef>
                <a:spcPts val="0"/>
              </a:spcBef>
              <a:buNone/>
            </a:pPr>
            <a:r>
              <a:rPr lang="ru-RU" dirty="0" smtClean="0"/>
              <a:t>В </a:t>
            </a:r>
            <a:r>
              <a:rPr lang="ru-RU" dirty="0"/>
              <a:t>1941 году ему, как молодому учителю, которому предстояло осенью пойти в армию, дали путевку на 12 дней в дом отдыха в г. Луга Псковской области: «Там очень красивое место, озера протоками соединены: одно кончается, а ручеек в другое озеро идет. По островам было много цветов, особенно ландышей, лес там красивый: клен, ясень, березы, елочки. Хорошее место для отдыха». В предпоследний день пребывания в доме отдыха было сказано собраться во дворе перед главным корпусом, так как по радио будет выступать Вячеслав Молотов. «Как мы сообразили, раз Молотов выступает, значит, война», – говорил Анатолий Иосифович. Так и случилось: в 12 часов дня Молотов действительно выступил с заявлением о том, что в 4 часа утра Германия вероломно напала на Советский союз без объявления войны. Тогда администрация объявила, что дом отдыха закрывается, всех отправляют </a:t>
            </a:r>
            <a:r>
              <a:rPr lang="ru-RU" dirty="0" smtClean="0"/>
              <a:t>домой.</a:t>
            </a:r>
          </a:p>
          <a:p>
            <a:pPr marL="0" indent="457200" algn="just">
              <a:spcBef>
                <a:spcPts val="0"/>
              </a:spcBef>
              <a:buNone/>
            </a:pPr>
            <a:r>
              <a:rPr lang="ru-RU" dirty="0"/>
              <a:t>Домой отправились на поезде. Пока ехали, над поездом часто пролетали немецкие самолеты-разведчики, но ни одного советского самолета, потому что все ближайшие аэродромы были разгромлены. Люди говорили, что некоторые из самолетов стреляли, но раненых не было</a:t>
            </a:r>
            <a:r>
              <a:rPr lang="ru-RU" dirty="0" smtClean="0"/>
              <a:t>.</a:t>
            </a:r>
            <a:endParaRPr lang="ru-RU" dirty="0"/>
          </a:p>
        </p:txBody>
      </p:sp>
    </p:spTree>
    <p:extLst>
      <p:ext uri="{BB962C8B-B14F-4D97-AF65-F5344CB8AC3E}">
        <p14:creationId xmlns:p14="http://schemas.microsoft.com/office/powerpoint/2010/main" val="2735911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7A911F3-028B-4D96-8B3F-877191AFD508}"/>
              </a:ext>
            </a:extLst>
          </p:cNvPr>
          <p:cNvSpPr>
            <a:spLocks noGrp="1"/>
          </p:cNvSpPr>
          <p:nvPr>
            <p:ph idx="1"/>
          </p:nvPr>
        </p:nvSpPr>
        <p:spPr>
          <a:xfrm>
            <a:off x="363070" y="1060099"/>
            <a:ext cx="11456894" cy="5502066"/>
          </a:xfrm>
        </p:spPr>
        <p:txBody>
          <a:bodyPr>
            <a:noAutofit/>
          </a:bodyPr>
          <a:lstStyle/>
          <a:p>
            <a:pPr marL="0" indent="457200" algn="just">
              <a:lnSpc>
                <a:spcPct val="120000"/>
              </a:lnSpc>
              <a:spcBef>
                <a:spcPts val="0"/>
              </a:spcBef>
              <a:buNone/>
            </a:pPr>
            <a:r>
              <a:rPr lang="ru-RU" sz="1800" dirty="0" smtClean="0"/>
              <a:t>По </a:t>
            </a:r>
            <a:r>
              <a:rPr lang="ru-RU" sz="1800" dirty="0"/>
              <a:t>приезде в Верхнедвинск Анатолий Иосифович хотел сразу отправиться в военкомат. Но его уже не было – эвакуировали в </a:t>
            </a:r>
            <a:r>
              <a:rPr lang="ru-RU" sz="1800" dirty="0" err="1"/>
              <a:t>Дерновичи</a:t>
            </a:r>
            <a:r>
              <a:rPr lang="ru-RU" sz="1800" dirty="0"/>
              <a:t>. На тот момент Анатолию еще не было восемнадцати лет, он знал, что его не призовут. Отправился в деревню </a:t>
            </a:r>
            <a:r>
              <a:rPr lang="ru-RU" sz="1800" dirty="0" err="1"/>
              <a:t>Вышнарово</a:t>
            </a:r>
            <a:r>
              <a:rPr lang="ru-RU" sz="1800" dirty="0"/>
              <a:t>, </a:t>
            </a:r>
            <a:r>
              <a:rPr lang="ru-RU" sz="1800" dirty="0" err="1"/>
              <a:t>Освейский</a:t>
            </a:r>
            <a:r>
              <a:rPr lang="ru-RU" sz="1800" dirty="0"/>
              <a:t> район. Там еще не было немцев, они пришли только 9 июля. Первое, что сделали враги – обстреляли с самолетов всю деревню, хотя солдат и партизан там не было, многих женщин изнасиловали. Иногда немцы проявляли доброту, но никогда не заявляли, что местные будут равноправны с ними. Считали себя «выше на голову», господствующей нацией. </a:t>
            </a:r>
          </a:p>
          <a:p>
            <a:pPr marL="0" indent="457200" algn="just">
              <a:lnSpc>
                <a:spcPct val="120000"/>
              </a:lnSpc>
              <a:spcBef>
                <a:spcPts val="0"/>
              </a:spcBef>
              <a:buNone/>
            </a:pPr>
            <a:r>
              <a:rPr lang="ru-RU" sz="1800" dirty="0"/>
              <a:t>Анатолий Иосифович и его товарищ попали под обстрел: «Мы пошли по полевой дороге с другом домой, смотрим: летит самолет немецкий. Самолет на нас пикировал, пытался обстрелять – гонялись за каждым человеком. У немцев сильная авиация была, русскую авиацию они подавили. Там мы в канаву спрятались, он так и пролетел дальше».</a:t>
            </a:r>
          </a:p>
          <a:p>
            <a:pPr marL="0" indent="457200" algn="just">
              <a:lnSpc>
                <a:spcPct val="120000"/>
              </a:lnSpc>
              <a:spcBef>
                <a:spcPts val="0"/>
              </a:spcBef>
              <a:buNone/>
            </a:pPr>
            <a:r>
              <a:rPr lang="ru-RU" sz="1800" dirty="0"/>
              <a:t>Некоторые жители пытались «сдружиться» с немцами: «Соседка у нас была такая, старуха, она думала, что большевики ее притесняют, а вот </a:t>
            </a:r>
            <a:r>
              <a:rPr lang="ru-RU" sz="1800" dirty="0" smtClean="0"/>
              <a:t>немцы, </a:t>
            </a:r>
            <a:r>
              <a:rPr lang="ru-RU" sz="1800" dirty="0"/>
              <a:t>может быть </a:t>
            </a:r>
            <a:r>
              <a:rPr lang="ru-RU" sz="1800" dirty="0" smtClean="0"/>
              <a:t>, и </a:t>
            </a:r>
            <a:r>
              <a:rPr lang="ru-RU" sz="1800" dirty="0"/>
              <a:t>хорошо с ней будут обращаться. Она вынесла им все продукты, что были. Потом другая группа пришла, а у нее уже ничего нет. Она пыталась объяснить. Один из немцев тогда сделал вид, что понимает, а потом взял плетку да как врезал ей. Так она и поняла, какая разница между ней и немцами</a:t>
            </a:r>
            <a:r>
              <a:rPr lang="ru-RU" sz="1800" dirty="0" smtClean="0"/>
              <a:t>».</a:t>
            </a:r>
            <a:endParaRPr lang="ru-RU" sz="1800" dirty="0"/>
          </a:p>
        </p:txBody>
      </p:sp>
    </p:spTree>
    <p:extLst>
      <p:ext uri="{BB962C8B-B14F-4D97-AF65-F5344CB8AC3E}">
        <p14:creationId xmlns:p14="http://schemas.microsoft.com/office/powerpoint/2010/main" val="2628498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7A911F3-028B-4D96-8B3F-877191AFD508}"/>
              </a:ext>
            </a:extLst>
          </p:cNvPr>
          <p:cNvSpPr>
            <a:spLocks noGrp="1"/>
          </p:cNvSpPr>
          <p:nvPr>
            <p:ph idx="1"/>
          </p:nvPr>
        </p:nvSpPr>
        <p:spPr>
          <a:xfrm>
            <a:off x="255494" y="293616"/>
            <a:ext cx="11456894" cy="5954784"/>
          </a:xfrm>
        </p:spPr>
        <p:txBody>
          <a:bodyPr>
            <a:noAutofit/>
          </a:bodyPr>
          <a:lstStyle/>
          <a:p>
            <a:pPr marL="0" indent="457200" algn="just">
              <a:lnSpc>
                <a:spcPct val="120000"/>
              </a:lnSpc>
              <a:spcBef>
                <a:spcPts val="0"/>
              </a:spcBef>
              <a:buNone/>
            </a:pPr>
            <a:r>
              <a:rPr lang="ru-RU" sz="1700" dirty="0" smtClean="0"/>
              <a:t>В </a:t>
            </a:r>
            <a:r>
              <a:rPr lang="ru-RU" sz="1700" dirty="0"/>
              <a:t>доме Анатолия остановились немцы. Немецкого языка не знали, никто не учил, потому что это было немодно. Один из немцев немного говорил по-русски, а сестра Анатолия Иосифовича, Тоня, знала немецкий. Немцы сначала подозревали, что Анатолий солдат. Заставляли его играть на </a:t>
            </a:r>
            <a:r>
              <a:rPr lang="ru-RU" sz="1700" dirty="0" err="1"/>
              <a:t>мандалине</a:t>
            </a:r>
            <a:r>
              <a:rPr lang="ru-RU" sz="1700" dirty="0"/>
              <a:t>. Когда он играл известную песню «Волга-Волга, мать родная, Волга русская моя», немцы пели ее на своем языке.</a:t>
            </a:r>
          </a:p>
          <a:p>
            <a:pPr marL="0" indent="457200" algn="just">
              <a:lnSpc>
                <a:spcPct val="120000"/>
              </a:lnSpc>
              <a:spcBef>
                <a:spcPts val="0"/>
              </a:spcBef>
              <a:buNone/>
            </a:pPr>
            <a:r>
              <a:rPr lang="ru-RU" sz="1700" dirty="0"/>
              <a:t>Для того, чтобы двинуться дальше, немцам было нужно починить сломанный мостик через реку в сторону </a:t>
            </a:r>
            <a:r>
              <a:rPr lang="ru-RU" sz="1700" dirty="0" err="1"/>
              <a:t>Вышнаровского</a:t>
            </a:r>
            <a:r>
              <a:rPr lang="ru-RU" sz="1700" dirty="0"/>
              <a:t> кладбища. Именно с этого кладбища красноармейцы их обстреляли: убили пять человек немцев, офицера тяжело ранили в живот. «Тогда все сразу забегали, засуетились, быстро собрались и уехали. Стреляли с кладбища, пошли туда посмотреть, нашли там нашего убитого красноармейца. Молодой, высокий, чернявый, но не русской национальности. Убит, а потом еще немец штыком ему под бороду ударил, и конец штыка даже вылез на макушке головы. Этих пять немцев похоронили в деревне </a:t>
            </a:r>
            <a:r>
              <a:rPr lang="ru-RU" sz="1700" dirty="0" err="1"/>
              <a:t>Осетки</a:t>
            </a:r>
            <a:r>
              <a:rPr lang="ru-RU" sz="1700" dirty="0"/>
              <a:t>, им поставили березовые кресты, которые стояли до освобождения». </a:t>
            </a:r>
          </a:p>
          <a:p>
            <a:pPr marL="0" indent="457200" algn="just">
              <a:lnSpc>
                <a:spcPct val="120000"/>
              </a:lnSpc>
              <a:spcBef>
                <a:spcPts val="0"/>
              </a:spcBef>
              <a:buNone/>
            </a:pPr>
            <a:r>
              <a:rPr lang="ru-RU" sz="1700" dirty="0"/>
              <a:t>Летом, ранней осенью 1941-го, до наступления холодов, и весной 1942-го, после того, как сошел снег, деревенские собирали оружие. На полях после сражений оставалось много чего: винтовки, автоматы, пистолеты. С этим оружием летом 1942-го Анатолий Иосифович и пошел в партизаны. Боевую биографию начал в 1-й Калининской бригаде, в отряде Степана Гребенкина, стоявшем в Миловидах </a:t>
            </a:r>
            <a:r>
              <a:rPr lang="ru-RU" sz="1700" dirty="0" err="1"/>
              <a:t>Россонского</a:t>
            </a:r>
            <a:r>
              <a:rPr lang="ru-RU" sz="1700" dirty="0"/>
              <a:t> района, а продолжил в отряде №4 11-й Калининской бригады им. Я. М. Свердлова, которой руководил Семен Буторин. Определили в разведку, а затем, как самого грамотного, его оставили при штабе. Вскоре Анатолий </a:t>
            </a:r>
            <a:r>
              <a:rPr lang="ru-RU" sz="1700" dirty="0" err="1"/>
              <a:t>Ковзель</a:t>
            </a:r>
            <a:r>
              <a:rPr lang="ru-RU" sz="1700" dirty="0"/>
              <a:t> на два года стал комиссаром отряда (должность не освобождала его от участия в боевых операциях</a:t>
            </a:r>
            <a:r>
              <a:rPr lang="ru-RU" sz="1700" dirty="0" smtClean="0"/>
              <a:t>).</a:t>
            </a:r>
            <a:endParaRPr lang="ru-RU" sz="1700" dirty="0"/>
          </a:p>
          <a:p>
            <a:endParaRPr lang="ru-RU" sz="1700" dirty="0"/>
          </a:p>
        </p:txBody>
      </p:sp>
    </p:spTree>
    <p:extLst>
      <p:ext uri="{BB962C8B-B14F-4D97-AF65-F5344CB8AC3E}">
        <p14:creationId xmlns:p14="http://schemas.microsoft.com/office/powerpoint/2010/main" val="1904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F3C506-BB95-4FD5-8BA8-ED4B5B3E27DD}"/>
              </a:ext>
            </a:extLst>
          </p:cNvPr>
          <p:cNvSpPr>
            <a:spLocks noGrp="1"/>
          </p:cNvSpPr>
          <p:nvPr>
            <p:ph idx="1"/>
          </p:nvPr>
        </p:nvSpPr>
        <p:spPr>
          <a:xfrm>
            <a:off x="161365" y="117446"/>
            <a:ext cx="11793070" cy="6130953"/>
          </a:xfrm>
        </p:spPr>
        <p:txBody>
          <a:bodyPr>
            <a:noAutofit/>
          </a:bodyPr>
          <a:lstStyle/>
          <a:p>
            <a:pPr marL="0" indent="457200" algn="just">
              <a:lnSpc>
                <a:spcPct val="120000"/>
              </a:lnSpc>
              <a:spcBef>
                <a:spcPts val="0"/>
              </a:spcBef>
              <a:buNone/>
            </a:pPr>
            <a:r>
              <a:rPr lang="ru-RU" sz="1700" dirty="0"/>
              <a:t>В феврале 1943 года началась карательная экспедиция фашистов против партизан и помогавшего им населения «Зимнее волшебство». Там, где пролег ее страшный маршрут, оставалась выжженная земля.</a:t>
            </a:r>
          </a:p>
          <a:p>
            <a:pPr marL="0" indent="457200" algn="just">
              <a:lnSpc>
                <a:spcPct val="120000"/>
              </a:lnSpc>
              <a:spcBef>
                <a:spcPts val="0"/>
              </a:spcBef>
              <a:buNone/>
            </a:pPr>
            <a:r>
              <a:rPr lang="ru-RU" sz="1700" dirty="0"/>
              <a:t>Партизаны периодически жили в лесу, иногда в деревнях. Какое-то время стояли в </a:t>
            </a:r>
            <a:r>
              <a:rPr lang="ru-RU" sz="1700" dirty="0" err="1"/>
              <a:t>Вышнарово</a:t>
            </a:r>
            <a:r>
              <a:rPr lang="ru-RU" sz="1700" dirty="0"/>
              <a:t>, в деревне Медведево в феврале 1943-го. Там они дали немцам бой. Устроили засаду, а немцы не рассчитывали на это, думали, что пройдут свободно. Тогда, как рассказывает Анатолий Иосифович, удалось убить шесть немцев, одного взяли в плен, допрашивали. «Он оказался латышом. Кричал, ругался, говорил, что от латвийской границы на 40 километров пустыню сделают». Практически так и случилось: сожгли весь </a:t>
            </a:r>
            <a:r>
              <a:rPr lang="ru-RU" sz="1700" dirty="0" err="1"/>
              <a:t>Освейский</a:t>
            </a:r>
            <a:r>
              <a:rPr lang="ru-RU" sz="1700" dirty="0"/>
              <a:t> район, «ни одного дома, считай, не осталось». Большинство взрослых людей из Сарьи, </a:t>
            </a:r>
            <a:r>
              <a:rPr lang="ru-RU" sz="1700" dirty="0" err="1"/>
              <a:t>Росицы</a:t>
            </a:r>
            <a:r>
              <a:rPr lang="ru-RU" sz="1700" dirty="0"/>
              <a:t>, </a:t>
            </a:r>
            <a:r>
              <a:rPr lang="ru-RU" sz="1700" dirty="0" err="1"/>
              <a:t>Возново</a:t>
            </a:r>
            <a:r>
              <a:rPr lang="ru-RU" sz="1700" dirty="0"/>
              <a:t>, </a:t>
            </a:r>
            <a:r>
              <a:rPr lang="ru-RU" sz="1700" dirty="0" err="1"/>
              <a:t>Конюков</a:t>
            </a:r>
            <a:r>
              <a:rPr lang="ru-RU" sz="1700" dirty="0"/>
              <a:t> было угнано в Германию. А детей и молодежь забрали латыши-хуторяне, они работали в хозяйстве. «К таким по-разному относились: кому-то повезло, с ними обходились по-доброму, а кого-то даже кнутами гоняли. Кто-то попал в концлагерь Саласпилс, что под Ригой. Некоторые выжили, некоторые нет</a:t>
            </a:r>
            <a:r>
              <a:rPr lang="ru-RU" sz="1700" dirty="0" smtClean="0"/>
              <a:t>».</a:t>
            </a:r>
            <a:endParaRPr lang="ru-RU" sz="1700"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524" y="4243666"/>
            <a:ext cx="3452936" cy="250353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7188" y="4243666"/>
            <a:ext cx="3422888" cy="250353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75" y="4243666"/>
            <a:ext cx="3672661" cy="2503530"/>
          </a:xfrm>
          <a:prstGeom prst="rect">
            <a:avLst/>
          </a:prstGeom>
        </p:spPr>
      </p:pic>
    </p:spTree>
    <p:extLst>
      <p:ext uri="{BB962C8B-B14F-4D97-AF65-F5344CB8AC3E}">
        <p14:creationId xmlns:p14="http://schemas.microsoft.com/office/powerpoint/2010/main" val="3229709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188</TotalTime>
  <Words>2195</Words>
  <Application>Microsoft Office PowerPoint</Application>
  <PresentationFormat>Произвольный</PresentationFormat>
  <Paragraphs>45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Ион</vt:lpstr>
      <vt:lpstr>«След войны  в истории моей семьи»</vt:lpstr>
      <vt:lpstr>«Ковзель А.И.: страницы жизни» </vt:lpstr>
      <vt:lpstr>Страницы жизни </vt:lpstr>
      <vt:lpstr>Презентация PowerPoint</vt:lpstr>
      <vt:lpstr>Страницы жизни </vt:lpstr>
      <vt:lpstr>Страницы жизни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Курган Дружбы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След войны в истории моей семьи</dc:title>
  <dc:creator>Ученик12</dc:creator>
  <cp:lastModifiedBy>Danilovich</cp:lastModifiedBy>
  <cp:revision>19</cp:revision>
  <dcterms:created xsi:type="dcterms:W3CDTF">2020-03-31T08:32:11Z</dcterms:created>
  <dcterms:modified xsi:type="dcterms:W3CDTF">2020-04-17T09:35:36Z</dcterms:modified>
</cp:coreProperties>
</file>